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1"/>
  </p:sldMasterIdLst>
  <p:notesMasterIdLst>
    <p:notesMasterId r:id="rId18"/>
  </p:notesMasterIdLst>
  <p:sldIdLst>
    <p:sldId id="256" r:id="rId2"/>
    <p:sldId id="526" r:id="rId3"/>
    <p:sldId id="550" r:id="rId4"/>
    <p:sldId id="561" r:id="rId5"/>
    <p:sldId id="568" r:id="rId6"/>
    <p:sldId id="569" r:id="rId7"/>
    <p:sldId id="570" r:id="rId8"/>
    <p:sldId id="571" r:id="rId9"/>
    <p:sldId id="578" r:id="rId10"/>
    <p:sldId id="549" r:id="rId11"/>
    <p:sldId id="572" r:id="rId12"/>
    <p:sldId id="565" r:id="rId13"/>
    <p:sldId id="573" r:id="rId14"/>
    <p:sldId id="574" r:id="rId15"/>
    <p:sldId id="566" r:id="rId16"/>
    <p:sldId id="58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1B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879"/>
    <p:restoredTop sz="95321"/>
  </p:normalViewPr>
  <p:slideViewPr>
    <p:cSldViewPr snapToGrid="0" snapToObjects="1">
      <p:cViewPr>
        <p:scale>
          <a:sx n="133" d="100"/>
          <a:sy n="133" d="100"/>
        </p:scale>
        <p:origin x="56"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F9EF5B-051B-E341-8A8E-D399AF2189C7}" type="doc">
      <dgm:prSet loTypeId="urn:microsoft.com/office/officeart/2005/8/layout/pyramid1" loCatId="" qsTypeId="urn:microsoft.com/office/officeart/2005/8/quickstyle/simple1" qsCatId="simple" csTypeId="urn:microsoft.com/office/officeart/2005/8/colors/colorful1" csCatId="colorful" phldr="1"/>
      <dgm:spPr/>
    </dgm:pt>
    <dgm:pt modelId="{3D0A8524-1DA8-DC41-AE35-D73486862533}">
      <dgm:prSet phldrT="[Texto]" custT="1"/>
      <dgm:spPr/>
      <dgm:t>
        <a:bodyPr/>
        <a:lstStyle/>
        <a:p>
          <a:r>
            <a:rPr lang="es-ES" sz="1000" b="1" dirty="0"/>
            <a:t>Nivel</a:t>
          </a:r>
        </a:p>
        <a:p>
          <a:r>
            <a:rPr lang="es-ES" sz="1000" b="1" dirty="0"/>
            <a:t> Estratégico</a:t>
          </a:r>
        </a:p>
      </dgm:t>
    </dgm:pt>
    <dgm:pt modelId="{80E7C612-3C40-1447-BA5E-F21BF3E35F05}" type="parTrans" cxnId="{71FF091B-8343-4947-8032-3BE441EB853F}">
      <dgm:prSet/>
      <dgm:spPr/>
      <dgm:t>
        <a:bodyPr/>
        <a:lstStyle/>
        <a:p>
          <a:endParaRPr lang="es-ES"/>
        </a:p>
      </dgm:t>
    </dgm:pt>
    <dgm:pt modelId="{29140710-7B93-4A4D-A82B-706F49D5BDC8}" type="sibTrans" cxnId="{71FF091B-8343-4947-8032-3BE441EB853F}">
      <dgm:prSet/>
      <dgm:spPr/>
      <dgm:t>
        <a:bodyPr/>
        <a:lstStyle/>
        <a:p>
          <a:endParaRPr lang="es-ES"/>
        </a:p>
      </dgm:t>
    </dgm:pt>
    <dgm:pt modelId="{692E5948-B195-CC40-80BB-38EB13F07DDE}">
      <dgm:prSet phldrT="[Texto]"/>
      <dgm:spPr>
        <a:solidFill>
          <a:schemeClr val="accent4">
            <a:lumMod val="75000"/>
          </a:schemeClr>
        </a:solidFill>
      </dgm:spPr>
      <dgm:t>
        <a:bodyPr/>
        <a:lstStyle/>
        <a:p>
          <a:r>
            <a:rPr lang="es-ES" dirty="0"/>
            <a:t>Nivel de Gestión y Administración</a:t>
          </a:r>
        </a:p>
      </dgm:t>
    </dgm:pt>
    <dgm:pt modelId="{97929718-17D0-B147-88A4-6D33B2B5CB1B}" type="parTrans" cxnId="{5AFE1D93-E63F-B447-B862-807F19E7CC0F}">
      <dgm:prSet/>
      <dgm:spPr/>
      <dgm:t>
        <a:bodyPr/>
        <a:lstStyle/>
        <a:p>
          <a:endParaRPr lang="es-ES"/>
        </a:p>
      </dgm:t>
    </dgm:pt>
    <dgm:pt modelId="{C116F66E-16FE-FC4A-825C-A588C34B056C}" type="sibTrans" cxnId="{5AFE1D93-E63F-B447-B862-807F19E7CC0F}">
      <dgm:prSet/>
      <dgm:spPr/>
      <dgm:t>
        <a:bodyPr/>
        <a:lstStyle/>
        <a:p>
          <a:endParaRPr lang="es-ES"/>
        </a:p>
      </dgm:t>
    </dgm:pt>
    <dgm:pt modelId="{FCE99901-72DB-5F40-8FC0-621AB4E36FC3}">
      <dgm:prSet phldrT="[Texto]"/>
      <dgm:spPr/>
      <dgm:t>
        <a:bodyPr/>
        <a:lstStyle/>
        <a:p>
          <a:r>
            <a:rPr lang="es-ES" dirty="0"/>
            <a:t>Nivel de Conocimiento</a:t>
          </a:r>
        </a:p>
      </dgm:t>
    </dgm:pt>
    <dgm:pt modelId="{15A5910B-F609-7641-A5E4-E39862B18163}" type="parTrans" cxnId="{5E17C573-342D-9B48-B2BA-B67CD7B443D0}">
      <dgm:prSet/>
      <dgm:spPr/>
      <dgm:t>
        <a:bodyPr/>
        <a:lstStyle/>
        <a:p>
          <a:endParaRPr lang="es-ES"/>
        </a:p>
      </dgm:t>
    </dgm:pt>
    <dgm:pt modelId="{750AD521-03BA-6049-BB29-FACC5FC6F888}" type="sibTrans" cxnId="{5E17C573-342D-9B48-B2BA-B67CD7B443D0}">
      <dgm:prSet/>
      <dgm:spPr/>
      <dgm:t>
        <a:bodyPr/>
        <a:lstStyle/>
        <a:p>
          <a:endParaRPr lang="es-ES"/>
        </a:p>
      </dgm:t>
    </dgm:pt>
    <dgm:pt modelId="{D91F34D5-2EE3-1E41-A732-7B30548411A6}">
      <dgm:prSet/>
      <dgm:spPr/>
      <dgm:t>
        <a:bodyPr/>
        <a:lstStyle/>
        <a:p>
          <a:r>
            <a:rPr lang="es-ES" dirty="0"/>
            <a:t>Nivel Operativo</a:t>
          </a:r>
        </a:p>
      </dgm:t>
    </dgm:pt>
    <dgm:pt modelId="{E22035F6-3864-614A-8E7F-98BBD42E21D9}" type="parTrans" cxnId="{FA4B3345-F214-1641-9BDA-FBEEE604B225}">
      <dgm:prSet/>
      <dgm:spPr/>
      <dgm:t>
        <a:bodyPr/>
        <a:lstStyle/>
        <a:p>
          <a:endParaRPr lang="es-ES"/>
        </a:p>
      </dgm:t>
    </dgm:pt>
    <dgm:pt modelId="{4BE8E1FB-9B99-0F46-BD0F-8ECEB45ABD00}" type="sibTrans" cxnId="{FA4B3345-F214-1641-9BDA-FBEEE604B225}">
      <dgm:prSet/>
      <dgm:spPr/>
      <dgm:t>
        <a:bodyPr/>
        <a:lstStyle/>
        <a:p>
          <a:endParaRPr lang="es-ES"/>
        </a:p>
      </dgm:t>
    </dgm:pt>
    <dgm:pt modelId="{6F3DD87E-10F3-4C4D-98BD-32FEA5741DB6}" type="pres">
      <dgm:prSet presAssocID="{5EF9EF5B-051B-E341-8A8E-D399AF2189C7}" presName="Name0" presStyleCnt="0">
        <dgm:presLayoutVars>
          <dgm:dir/>
          <dgm:animLvl val="lvl"/>
          <dgm:resizeHandles val="exact"/>
        </dgm:presLayoutVars>
      </dgm:prSet>
      <dgm:spPr/>
    </dgm:pt>
    <dgm:pt modelId="{33C96563-5CF8-5E4F-A46D-1F50111D7439}" type="pres">
      <dgm:prSet presAssocID="{3D0A8524-1DA8-DC41-AE35-D73486862533}" presName="Name8" presStyleCnt="0"/>
      <dgm:spPr/>
    </dgm:pt>
    <dgm:pt modelId="{0ADA5A0A-5A7B-964D-B021-5E376496E941}" type="pres">
      <dgm:prSet presAssocID="{3D0A8524-1DA8-DC41-AE35-D73486862533}" presName="level" presStyleLbl="node1" presStyleIdx="0" presStyleCnt="4" custLinFactNeighborX="-332">
        <dgm:presLayoutVars>
          <dgm:chMax val="1"/>
          <dgm:bulletEnabled val="1"/>
        </dgm:presLayoutVars>
      </dgm:prSet>
      <dgm:spPr/>
    </dgm:pt>
    <dgm:pt modelId="{501DC587-E25A-874F-B8DE-6441B97A29C7}" type="pres">
      <dgm:prSet presAssocID="{3D0A8524-1DA8-DC41-AE35-D73486862533}" presName="levelTx" presStyleLbl="revTx" presStyleIdx="0" presStyleCnt="0">
        <dgm:presLayoutVars>
          <dgm:chMax val="1"/>
          <dgm:bulletEnabled val="1"/>
        </dgm:presLayoutVars>
      </dgm:prSet>
      <dgm:spPr/>
    </dgm:pt>
    <dgm:pt modelId="{6EB2B087-2ECB-6649-B843-B0C5B1C780AD}" type="pres">
      <dgm:prSet presAssocID="{692E5948-B195-CC40-80BB-38EB13F07DDE}" presName="Name8" presStyleCnt="0"/>
      <dgm:spPr/>
    </dgm:pt>
    <dgm:pt modelId="{82AE6E56-67EF-EF47-9DC1-9799DBE32A4F}" type="pres">
      <dgm:prSet presAssocID="{692E5948-B195-CC40-80BB-38EB13F07DDE}" presName="level" presStyleLbl="node1" presStyleIdx="1" presStyleCnt="4">
        <dgm:presLayoutVars>
          <dgm:chMax val="1"/>
          <dgm:bulletEnabled val="1"/>
        </dgm:presLayoutVars>
      </dgm:prSet>
      <dgm:spPr/>
    </dgm:pt>
    <dgm:pt modelId="{37CC7DD8-164E-AD4C-B74C-BF6FBB420845}" type="pres">
      <dgm:prSet presAssocID="{692E5948-B195-CC40-80BB-38EB13F07DDE}" presName="levelTx" presStyleLbl="revTx" presStyleIdx="0" presStyleCnt="0">
        <dgm:presLayoutVars>
          <dgm:chMax val="1"/>
          <dgm:bulletEnabled val="1"/>
        </dgm:presLayoutVars>
      </dgm:prSet>
      <dgm:spPr/>
    </dgm:pt>
    <dgm:pt modelId="{BF714357-6B72-1A4D-9BB4-7A1EE2BDCEE3}" type="pres">
      <dgm:prSet presAssocID="{FCE99901-72DB-5F40-8FC0-621AB4E36FC3}" presName="Name8" presStyleCnt="0"/>
      <dgm:spPr/>
    </dgm:pt>
    <dgm:pt modelId="{B1486823-759E-5B45-9A69-B5D9EE3B6C23}" type="pres">
      <dgm:prSet presAssocID="{FCE99901-72DB-5F40-8FC0-621AB4E36FC3}" presName="level" presStyleLbl="node1" presStyleIdx="2" presStyleCnt="4">
        <dgm:presLayoutVars>
          <dgm:chMax val="1"/>
          <dgm:bulletEnabled val="1"/>
        </dgm:presLayoutVars>
      </dgm:prSet>
      <dgm:spPr/>
    </dgm:pt>
    <dgm:pt modelId="{610B1545-F7D0-CD46-BC6D-3648B9052AAA}" type="pres">
      <dgm:prSet presAssocID="{FCE99901-72DB-5F40-8FC0-621AB4E36FC3}" presName="levelTx" presStyleLbl="revTx" presStyleIdx="0" presStyleCnt="0">
        <dgm:presLayoutVars>
          <dgm:chMax val="1"/>
          <dgm:bulletEnabled val="1"/>
        </dgm:presLayoutVars>
      </dgm:prSet>
      <dgm:spPr/>
    </dgm:pt>
    <dgm:pt modelId="{83A9CA14-AEB6-0743-8835-08C935540C15}" type="pres">
      <dgm:prSet presAssocID="{D91F34D5-2EE3-1E41-A732-7B30548411A6}" presName="Name8" presStyleCnt="0"/>
      <dgm:spPr/>
    </dgm:pt>
    <dgm:pt modelId="{61FA09DF-0F2F-9240-B906-F7C077204A1E}" type="pres">
      <dgm:prSet presAssocID="{D91F34D5-2EE3-1E41-A732-7B30548411A6}" presName="level" presStyleLbl="node1" presStyleIdx="3" presStyleCnt="4">
        <dgm:presLayoutVars>
          <dgm:chMax val="1"/>
          <dgm:bulletEnabled val="1"/>
        </dgm:presLayoutVars>
      </dgm:prSet>
      <dgm:spPr/>
    </dgm:pt>
    <dgm:pt modelId="{247FC308-10FA-A14E-8F38-37908C926267}" type="pres">
      <dgm:prSet presAssocID="{D91F34D5-2EE3-1E41-A732-7B30548411A6}" presName="levelTx" presStyleLbl="revTx" presStyleIdx="0" presStyleCnt="0">
        <dgm:presLayoutVars>
          <dgm:chMax val="1"/>
          <dgm:bulletEnabled val="1"/>
        </dgm:presLayoutVars>
      </dgm:prSet>
      <dgm:spPr/>
    </dgm:pt>
  </dgm:ptLst>
  <dgm:cxnLst>
    <dgm:cxn modelId="{DD3FD816-2E30-CD42-A667-B6386B58155C}" type="presOf" srcId="{FCE99901-72DB-5F40-8FC0-621AB4E36FC3}" destId="{610B1545-F7D0-CD46-BC6D-3648B9052AAA}" srcOrd="1" destOrd="0" presId="urn:microsoft.com/office/officeart/2005/8/layout/pyramid1"/>
    <dgm:cxn modelId="{71FF091B-8343-4947-8032-3BE441EB853F}" srcId="{5EF9EF5B-051B-E341-8A8E-D399AF2189C7}" destId="{3D0A8524-1DA8-DC41-AE35-D73486862533}" srcOrd="0" destOrd="0" parTransId="{80E7C612-3C40-1447-BA5E-F21BF3E35F05}" sibTransId="{29140710-7B93-4A4D-A82B-706F49D5BDC8}"/>
    <dgm:cxn modelId="{AD1F1F3E-BFDE-044F-9161-CA6F1210F288}" type="presOf" srcId="{3D0A8524-1DA8-DC41-AE35-D73486862533}" destId="{0ADA5A0A-5A7B-964D-B021-5E376496E941}" srcOrd="0" destOrd="0" presId="urn:microsoft.com/office/officeart/2005/8/layout/pyramid1"/>
    <dgm:cxn modelId="{FA4B3345-F214-1641-9BDA-FBEEE604B225}" srcId="{5EF9EF5B-051B-E341-8A8E-D399AF2189C7}" destId="{D91F34D5-2EE3-1E41-A732-7B30548411A6}" srcOrd="3" destOrd="0" parTransId="{E22035F6-3864-614A-8E7F-98BBD42E21D9}" sibTransId="{4BE8E1FB-9B99-0F46-BD0F-8ECEB45ABD00}"/>
    <dgm:cxn modelId="{1F5DD868-2372-A24C-A62F-34E55AC0E278}" type="presOf" srcId="{D91F34D5-2EE3-1E41-A732-7B30548411A6}" destId="{61FA09DF-0F2F-9240-B906-F7C077204A1E}" srcOrd="0" destOrd="0" presId="urn:microsoft.com/office/officeart/2005/8/layout/pyramid1"/>
    <dgm:cxn modelId="{5E17C573-342D-9B48-B2BA-B67CD7B443D0}" srcId="{5EF9EF5B-051B-E341-8A8E-D399AF2189C7}" destId="{FCE99901-72DB-5F40-8FC0-621AB4E36FC3}" srcOrd="2" destOrd="0" parTransId="{15A5910B-F609-7641-A5E4-E39862B18163}" sibTransId="{750AD521-03BA-6049-BB29-FACC5FC6F888}"/>
    <dgm:cxn modelId="{5AFE1D93-E63F-B447-B862-807F19E7CC0F}" srcId="{5EF9EF5B-051B-E341-8A8E-D399AF2189C7}" destId="{692E5948-B195-CC40-80BB-38EB13F07DDE}" srcOrd="1" destOrd="0" parTransId="{97929718-17D0-B147-88A4-6D33B2B5CB1B}" sibTransId="{C116F66E-16FE-FC4A-825C-A588C34B056C}"/>
    <dgm:cxn modelId="{CC359FAB-71E4-2946-AC20-A10D078A1ABF}" type="presOf" srcId="{692E5948-B195-CC40-80BB-38EB13F07DDE}" destId="{37CC7DD8-164E-AD4C-B74C-BF6FBB420845}" srcOrd="1" destOrd="0" presId="urn:microsoft.com/office/officeart/2005/8/layout/pyramid1"/>
    <dgm:cxn modelId="{A53F52B5-0448-3041-A66B-9BCF20D48C92}" type="presOf" srcId="{5EF9EF5B-051B-E341-8A8E-D399AF2189C7}" destId="{6F3DD87E-10F3-4C4D-98BD-32FEA5741DB6}" srcOrd="0" destOrd="0" presId="urn:microsoft.com/office/officeart/2005/8/layout/pyramid1"/>
    <dgm:cxn modelId="{77FC30CC-D3FB-2847-A154-3D2D71DC0A19}" type="presOf" srcId="{692E5948-B195-CC40-80BB-38EB13F07DDE}" destId="{82AE6E56-67EF-EF47-9DC1-9799DBE32A4F}" srcOrd="0" destOrd="0" presId="urn:microsoft.com/office/officeart/2005/8/layout/pyramid1"/>
    <dgm:cxn modelId="{146502CE-9282-4C48-AA05-F57C633F71BC}" type="presOf" srcId="{3D0A8524-1DA8-DC41-AE35-D73486862533}" destId="{501DC587-E25A-874F-B8DE-6441B97A29C7}" srcOrd="1" destOrd="0" presId="urn:microsoft.com/office/officeart/2005/8/layout/pyramid1"/>
    <dgm:cxn modelId="{A67BAEE9-5455-F644-B38F-03469A8EC07D}" type="presOf" srcId="{D91F34D5-2EE3-1E41-A732-7B30548411A6}" destId="{247FC308-10FA-A14E-8F38-37908C926267}" srcOrd="1" destOrd="0" presId="urn:microsoft.com/office/officeart/2005/8/layout/pyramid1"/>
    <dgm:cxn modelId="{8B45EAFB-862C-0F44-A2B4-89FF023987E4}" type="presOf" srcId="{FCE99901-72DB-5F40-8FC0-621AB4E36FC3}" destId="{B1486823-759E-5B45-9A69-B5D9EE3B6C23}" srcOrd="0" destOrd="0" presId="urn:microsoft.com/office/officeart/2005/8/layout/pyramid1"/>
    <dgm:cxn modelId="{DF6B0B20-54AA-594A-AC21-5B6C76E2C37E}" type="presParOf" srcId="{6F3DD87E-10F3-4C4D-98BD-32FEA5741DB6}" destId="{33C96563-5CF8-5E4F-A46D-1F50111D7439}" srcOrd="0" destOrd="0" presId="urn:microsoft.com/office/officeart/2005/8/layout/pyramid1"/>
    <dgm:cxn modelId="{D5815104-BAC5-BC48-A945-B8912509B015}" type="presParOf" srcId="{33C96563-5CF8-5E4F-A46D-1F50111D7439}" destId="{0ADA5A0A-5A7B-964D-B021-5E376496E941}" srcOrd="0" destOrd="0" presId="urn:microsoft.com/office/officeart/2005/8/layout/pyramid1"/>
    <dgm:cxn modelId="{FE2D1B08-10D2-564F-80AB-EBEDFE580EC0}" type="presParOf" srcId="{33C96563-5CF8-5E4F-A46D-1F50111D7439}" destId="{501DC587-E25A-874F-B8DE-6441B97A29C7}" srcOrd="1" destOrd="0" presId="urn:microsoft.com/office/officeart/2005/8/layout/pyramid1"/>
    <dgm:cxn modelId="{2755DCC3-47BA-0349-9240-7B0581902120}" type="presParOf" srcId="{6F3DD87E-10F3-4C4D-98BD-32FEA5741DB6}" destId="{6EB2B087-2ECB-6649-B843-B0C5B1C780AD}" srcOrd="1" destOrd="0" presId="urn:microsoft.com/office/officeart/2005/8/layout/pyramid1"/>
    <dgm:cxn modelId="{0FBAF962-F5CD-D84C-BA1B-5667939412BA}" type="presParOf" srcId="{6EB2B087-2ECB-6649-B843-B0C5B1C780AD}" destId="{82AE6E56-67EF-EF47-9DC1-9799DBE32A4F}" srcOrd="0" destOrd="0" presId="urn:microsoft.com/office/officeart/2005/8/layout/pyramid1"/>
    <dgm:cxn modelId="{D60764D9-78A1-0F4B-98E5-2B39675AC042}" type="presParOf" srcId="{6EB2B087-2ECB-6649-B843-B0C5B1C780AD}" destId="{37CC7DD8-164E-AD4C-B74C-BF6FBB420845}" srcOrd="1" destOrd="0" presId="urn:microsoft.com/office/officeart/2005/8/layout/pyramid1"/>
    <dgm:cxn modelId="{3299378E-8505-7146-AD7C-8389D001775B}" type="presParOf" srcId="{6F3DD87E-10F3-4C4D-98BD-32FEA5741DB6}" destId="{BF714357-6B72-1A4D-9BB4-7A1EE2BDCEE3}" srcOrd="2" destOrd="0" presId="urn:microsoft.com/office/officeart/2005/8/layout/pyramid1"/>
    <dgm:cxn modelId="{E3E8BBD7-CB8A-B842-8B38-C2EAE53D451A}" type="presParOf" srcId="{BF714357-6B72-1A4D-9BB4-7A1EE2BDCEE3}" destId="{B1486823-759E-5B45-9A69-B5D9EE3B6C23}" srcOrd="0" destOrd="0" presId="urn:microsoft.com/office/officeart/2005/8/layout/pyramid1"/>
    <dgm:cxn modelId="{B1C103BD-E475-D541-A153-CBD03A45A783}" type="presParOf" srcId="{BF714357-6B72-1A4D-9BB4-7A1EE2BDCEE3}" destId="{610B1545-F7D0-CD46-BC6D-3648B9052AAA}" srcOrd="1" destOrd="0" presId="urn:microsoft.com/office/officeart/2005/8/layout/pyramid1"/>
    <dgm:cxn modelId="{D3191C1B-F79B-DE46-B9DE-5BF986686487}" type="presParOf" srcId="{6F3DD87E-10F3-4C4D-98BD-32FEA5741DB6}" destId="{83A9CA14-AEB6-0743-8835-08C935540C15}" srcOrd="3" destOrd="0" presId="urn:microsoft.com/office/officeart/2005/8/layout/pyramid1"/>
    <dgm:cxn modelId="{14C962AC-1F59-FA41-96C9-DB79DCABC107}" type="presParOf" srcId="{83A9CA14-AEB6-0743-8835-08C935540C15}" destId="{61FA09DF-0F2F-9240-B906-F7C077204A1E}" srcOrd="0" destOrd="0" presId="urn:microsoft.com/office/officeart/2005/8/layout/pyramid1"/>
    <dgm:cxn modelId="{5425B711-F668-A64B-A2F9-08E864E502DC}" type="presParOf" srcId="{83A9CA14-AEB6-0743-8835-08C935540C15}" destId="{247FC308-10FA-A14E-8F38-37908C926267}"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DA5A0A-5A7B-964D-B021-5E376496E941}">
      <dsp:nvSpPr>
        <dsp:cNvPr id="0" name=""/>
        <dsp:cNvSpPr/>
      </dsp:nvSpPr>
      <dsp:spPr>
        <a:xfrm>
          <a:off x="1965598" y="0"/>
          <a:ext cx="1313305" cy="1107102"/>
        </a:xfrm>
        <a:prstGeom prst="trapezoid">
          <a:avLst>
            <a:gd name="adj" fmla="val 59313"/>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b="1" kern="1200" dirty="0"/>
            <a:t>Nivel</a:t>
          </a:r>
        </a:p>
        <a:p>
          <a:pPr marL="0" lvl="0" indent="0" algn="ctr" defTabSz="444500">
            <a:lnSpc>
              <a:spcPct val="90000"/>
            </a:lnSpc>
            <a:spcBef>
              <a:spcPct val="0"/>
            </a:spcBef>
            <a:spcAft>
              <a:spcPct val="35000"/>
            </a:spcAft>
            <a:buNone/>
          </a:pPr>
          <a:r>
            <a:rPr lang="es-ES" sz="1000" b="1" kern="1200" dirty="0"/>
            <a:t> Estratégico</a:t>
          </a:r>
        </a:p>
      </dsp:txBody>
      <dsp:txXfrm>
        <a:off x="1965598" y="0"/>
        <a:ext cx="1313305" cy="1107102"/>
      </dsp:txXfrm>
    </dsp:sp>
    <dsp:sp modelId="{82AE6E56-67EF-EF47-9DC1-9799DBE32A4F}">
      <dsp:nvSpPr>
        <dsp:cNvPr id="0" name=""/>
        <dsp:cNvSpPr/>
      </dsp:nvSpPr>
      <dsp:spPr>
        <a:xfrm>
          <a:off x="1313305" y="1107102"/>
          <a:ext cx="2626611" cy="1107102"/>
        </a:xfrm>
        <a:prstGeom prst="trapezoid">
          <a:avLst>
            <a:gd name="adj" fmla="val 59313"/>
          </a:avLst>
        </a:prstGeom>
        <a:solidFill>
          <a:schemeClr val="accent4">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Nivel de Gestión y Administración</a:t>
          </a:r>
        </a:p>
      </dsp:txBody>
      <dsp:txXfrm>
        <a:off x="1772962" y="1107102"/>
        <a:ext cx="1707297" cy="1107102"/>
      </dsp:txXfrm>
    </dsp:sp>
    <dsp:sp modelId="{B1486823-759E-5B45-9A69-B5D9EE3B6C23}">
      <dsp:nvSpPr>
        <dsp:cNvPr id="0" name=""/>
        <dsp:cNvSpPr/>
      </dsp:nvSpPr>
      <dsp:spPr>
        <a:xfrm>
          <a:off x="656652" y="2214205"/>
          <a:ext cx="3939916" cy="1107102"/>
        </a:xfrm>
        <a:prstGeom prst="trapezoid">
          <a:avLst>
            <a:gd name="adj" fmla="val 59313"/>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Nivel de Conocimiento</a:t>
          </a:r>
        </a:p>
      </dsp:txBody>
      <dsp:txXfrm>
        <a:off x="1346138" y="2214205"/>
        <a:ext cx="2560945" cy="1107102"/>
      </dsp:txXfrm>
    </dsp:sp>
    <dsp:sp modelId="{61FA09DF-0F2F-9240-B906-F7C077204A1E}">
      <dsp:nvSpPr>
        <dsp:cNvPr id="0" name=""/>
        <dsp:cNvSpPr/>
      </dsp:nvSpPr>
      <dsp:spPr>
        <a:xfrm>
          <a:off x="0" y="3321308"/>
          <a:ext cx="5253222" cy="1107102"/>
        </a:xfrm>
        <a:prstGeom prst="trapezoid">
          <a:avLst>
            <a:gd name="adj" fmla="val 59313"/>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Nivel Operativo</a:t>
          </a:r>
        </a:p>
      </dsp:txBody>
      <dsp:txXfrm>
        <a:off x="919313" y="3321308"/>
        <a:ext cx="3414594" cy="1107102"/>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B90890-BD54-5745-B825-2E3580427007}" type="datetimeFigureOut">
              <a:rPr lang="es-CL" smtClean="0"/>
              <a:t>06-06-23</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508278-998E-F748-9DC4-4F6A5E166156}" type="slidenum">
              <a:rPr lang="es-CL" smtClean="0"/>
              <a:t>‹Nº›</a:t>
            </a:fld>
            <a:endParaRPr lang="es-CL"/>
          </a:p>
        </p:txBody>
      </p:sp>
    </p:spTree>
    <p:extLst>
      <p:ext uri="{BB962C8B-B14F-4D97-AF65-F5344CB8AC3E}">
        <p14:creationId xmlns:p14="http://schemas.microsoft.com/office/powerpoint/2010/main" val="2461464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4D45D642-A6C4-0348-8465-AA22B3AA7162}" type="slidenum">
              <a:rPr lang="es-CL" smtClean="0"/>
              <a:t>2</a:t>
            </a:fld>
            <a:endParaRPr lang="es-CL"/>
          </a:p>
        </p:txBody>
      </p:sp>
    </p:spTree>
    <p:extLst>
      <p:ext uri="{BB962C8B-B14F-4D97-AF65-F5344CB8AC3E}">
        <p14:creationId xmlns:p14="http://schemas.microsoft.com/office/powerpoint/2010/main" val="41516131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26FCDBE3-7A4C-8441-8257-3F4F38CAE116}" type="datetimeFigureOut">
              <a:rPr lang="es-CL" smtClean="0"/>
              <a:t>06-06-23</a:t>
            </a:fld>
            <a:endParaRPr lang="es-CL"/>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s-CL"/>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47EB0BB-DB15-C342-BDF6-E95249238552}" type="slidenum">
              <a:rPr lang="es-CL" smtClean="0"/>
              <a:t>‹Nº›</a:t>
            </a:fld>
            <a:endParaRPr lang="es-CL"/>
          </a:p>
        </p:txBody>
      </p:sp>
    </p:spTree>
    <p:extLst>
      <p:ext uri="{BB962C8B-B14F-4D97-AF65-F5344CB8AC3E}">
        <p14:creationId xmlns:p14="http://schemas.microsoft.com/office/powerpoint/2010/main" val="27835089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6FCDBE3-7A4C-8441-8257-3F4F38CAE116}" type="datetimeFigureOut">
              <a:rPr lang="es-CL" smtClean="0"/>
              <a:t>06-06-23</a:t>
            </a:fld>
            <a:endParaRPr lang="es-CL"/>
          </a:p>
        </p:txBody>
      </p:sp>
      <p:sp>
        <p:nvSpPr>
          <p:cNvPr id="6" name="Footer Placeholder 5"/>
          <p:cNvSpPr>
            <a:spLocks noGrp="1"/>
          </p:cNvSpPr>
          <p:nvPr>
            <p:ph type="ftr" sz="quarter" idx="11"/>
          </p:nvPr>
        </p:nvSpPr>
        <p:spPr/>
        <p:txBody>
          <a:bodyPr/>
          <a:lstStyle/>
          <a:p>
            <a:endParaRPr lang="es-CL"/>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47EB0BB-DB15-C342-BDF6-E95249238552}" type="slidenum">
              <a:rPr lang="es-CL" smtClean="0"/>
              <a:t>‹Nº›</a:t>
            </a:fld>
            <a:endParaRPr lang="es-CL"/>
          </a:p>
        </p:txBody>
      </p:sp>
    </p:spTree>
    <p:extLst>
      <p:ext uri="{BB962C8B-B14F-4D97-AF65-F5344CB8AC3E}">
        <p14:creationId xmlns:p14="http://schemas.microsoft.com/office/powerpoint/2010/main" val="1893227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y descripció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6FCDBE3-7A4C-8441-8257-3F4F38CAE116}" type="datetimeFigureOut">
              <a:rPr lang="es-CL" smtClean="0"/>
              <a:t>06-06-23</a:t>
            </a:fld>
            <a:endParaRPr lang="es-CL"/>
          </a:p>
        </p:txBody>
      </p:sp>
      <p:sp>
        <p:nvSpPr>
          <p:cNvPr id="5" name="Footer Placeholder 4"/>
          <p:cNvSpPr>
            <a:spLocks noGrp="1"/>
          </p:cNvSpPr>
          <p:nvPr>
            <p:ph type="ftr" sz="quarter" idx="11"/>
          </p:nvPr>
        </p:nvSpPr>
        <p:spPr/>
        <p:txBody>
          <a:bodyPr/>
          <a:lstStyle/>
          <a:p>
            <a:endParaRPr lang="es-CL"/>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47EB0BB-DB15-C342-BDF6-E95249238552}" type="slidenum">
              <a:rPr lang="es-CL" smtClean="0"/>
              <a:t>‹Nº›</a:t>
            </a:fld>
            <a:endParaRPr lang="es-CL"/>
          </a:p>
        </p:txBody>
      </p:sp>
    </p:spTree>
    <p:extLst>
      <p:ext uri="{BB962C8B-B14F-4D97-AF65-F5344CB8AC3E}">
        <p14:creationId xmlns:p14="http://schemas.microsoft.com/office/powerpoint/2010/main" val="361065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s-ES"/>
              <a:t>Haga clic para modificar el estilo de título del patrón</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6FCDBE3-7A4C-8441-8257-3F4F38CAE116}" type="datetimeFigureOut">
              <a:rPr lang="es-CL" smtClean="0"/>
              <a:t>06-06-23</a:t>
            </a:fld>
            <a:endParaRPr lang="es-CL"/>
          </a:p>
        </p:txBody>
      </p:sp>
      <p:sp>
        <p:nvSpPr>
          <p:cNvPr id="5" name="Footer Placeholder 4"/>
          <p:cNvSpPr>
            <a:spLocks noGrp="1"/>
          </p:cNvSpPr>
          <p:nvPr>
            <p:ph type="ftr" sz="quarter" idx="11"/>
          </p:nvPr>
        </p:nvSpPr>
        <p:spPr/>
        <p:txBody>
          <a:bodyPr/>
          <a:lstStyle/>
          <a:p>
            <a:endParaRPr lang="es-CL"/>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47EB0BB-DB15-C342-BDF6-E95249238552}" type="slidenum">
              <a:rPr lang="es-CL" smtClean="0"/>
              <a:t>‹Nº›</a:t>
            </a:fld>
            <a:endParaRPr lang="es-CL"/>
          </a:p>
        </p:txBody>
      </p:sp>
    </p:spTree>
    <p:extLst>
      <p:ext uri="{BB962C8B-B14F-4D97-AF65-F5344CB8AC3E}">
        <p14:creationId xmlns:p14="http://schemas.microsoft.com/office/powerpoint/2010/main" val="3462895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6FCDBE3-7A4C-8441-8257-3F4F38CAE116}" type="datetimeFigureOut">
              <a:rPr lang="es-CL" smtClean="0"/>
              <a:t>06-06-23</a:t>
            </a:fld>
            <a:endParaRPr lang="es-CL"/>
          </a:p>
        </p:txBody>
      </p:sp>
      <p:sp>
        <p:nvSpPr>
          <p:cNvPr id="5" name="Footer Placeholder 4"/>
          <p:cNvSpPr>
            <a:spLocks noGrp="1"/>
          </p:cNvSpPr>
          <p:nvPr>
            <p:ph type="ftr" sz="quarter" idx="11"/>
          </p:nvPr>
        </p:nvSpPr>
        <p:spPr/>
        <p:txBody>
          <a:bodyPr/>
          <a:lstStyle/>
          <a:p>
            <a:endParaRPr lang="es-CL"/>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47EB0BB-DB15-C342-BDF6-E95249238552}" type="slidenum">
              <a:rPr lang="es-CL" smtClean="0"/>
              <a:t>‹Nº›</a:t>
            </a:fld>
            <a:endParaRPr lang="es-CL"/>
          </a:p>
        </p:txBody>
      </p:sp>
    </p:spTree>
    <p:extLst>
      <p:ext uri="{BB962C8B-B14F-4D97-AF65-F5344CB8AC3E}">
        <p14:creationId xmlns:p14="http://schemas.microsoft.com/office/powerpoint/2010/main" val="36955242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6FCDBE3-7A4C-8441-8257-3F4F38CAE116}" type="datetimeFigureOut">
              <a:rPr lang="es-CL" smtClean="0"/>
              <a:t>06-06-23</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D47EB0BB-DB15-C342-BDF6-E95249238552}" type="slidenum">
              <a:rPr lang="es-CL" smtClean="0"/>
              <a:t>‹Nº›</a:t>
            </a:fld>
            <a:endParaRPr lang="es-CL"/>
          </a:p>
        </p:txBody>
      </p:sp>
    </p:spTree>
    <p:extLst>
      <p:ext uri="{BB962C8B-B14F-4D97-AF65-F5344CB8AC3E}">
        <p14:creationId xmlns:p14="http://schemas.microsoft.com/office/powerpoint/2010/main" val="1617419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6FCDBE3-7A4C-8441-8257-3F4F38CAE116}" type="datetimeFigureOut">
              <a:rPr lang="es-CL" smtClean="0"/>
              <a:t>06-06-23</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D47EB0BB-DB15-C342-BDF6-E95249238552}" type="slidenum">
              <a:rPr lang="es-CL" smtClean="0"/>
              <a:t>‹Nº›</a:t>
            </a:fld>
            <a:endParaRPr lang="es-CL"/>
          </a:p>
        </p:txBody>
      </p:sp>
    </p:spTree>
    <p:extLst>
      <p:ext uri="{BB962C8B-B14F-4D97-AF65-F5344CB8AC3E}">
        <p14:creationId xmlns:p14="http://schemas.microsoft.com/office/powerpoint/2010/main" val="1129034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6FCDBE3-7A4C-8441-8257-3F4F38CAE116}" type="datetimeFigureOut">
              <a:rPr lang="es-CL" smtClean="0"/>
              <a:t>06-06-23</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D47EB0BB-DB15-C342-BDF6-E95249238552}" type="slidenum">
              <a:rPr lang="es-CL" smtClean="0"/>
              <a:t>‹Nº›</a:t>
            </a:fld>
            <a:endParaRPr lang="es-CL"/>
          </a:p>
        </p:txBody>
      </p:sp>
    </p:spTree>
    <p:extLst>
      <p:ext uri="{BB962C8B-B14F-4D97-AF65-F5344CB8AC3E}">
        <p14:creationId xmlns:p14="http://schemas.microsoft.com/office/powerpoint/2010/main" val="27398339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6FCDBE3-7A4C-8441-8257-3F4F38CAE116}" type="datetimeFigureOut">
              <a:rPr lang="es-CL" smtClean="0"/>
              <a:t>06-06-23</a:t>
            </a:fld>
            <a:endParaRPr lang="es-CL"/>
          </a:p>
        </p:txBody>
      </p:sp>
      <p:sp>
        <p:nvSpPr>
          <p:cNvPr id="5" name="Footer Placeholder 4"/>
          <p:cNvSpPr>
            <a:spLocks noGrp="1"/>
          </p:cNvSpPr>
          <p:nvPr>
            <p:ph type="ftr" sz="quarter" idx="11"/>
          </p:nvPr>
        </p:nvSpPr>
        <p:spPr/>
        <p:txBody>
          <a:bodyPr/>
          <a:lstStyle/>
          <a:p>
            <a:endParaRPr lang="es-CL"/>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47EB0BB-DB15-C342-BDF6-E95249238552}" type="slidenum">
              <a:rPr lang="es-CL" smtClean="0"/>
              <a:t>‹Nº›</a:t>
            </a:fld>
            <a:endParaRPr lang="es-CL"/>
          </a:p>
        </p:txBody>
      </p:sp>
    </p:spTree>
    <p:extLst>
      <p:ext uri="{BB962C8B-B14F-4D97-AF65-F5344CB8AC3E}">
        <p14:creationId xmlns:p14="http://schemas.microsoft.com/office/powerpoint/2010/main" val="35673136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6FCDBE3-7A4C-8441-8257-3F4F38CAE116}" type="datetimeFigureOut">
              <a:rPr lang="es-CL" smtClean="0"/>
              <a:t>06-06-23</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D47EB0BB-DB15-C342-BDF6-E95249238552}" type="slidenum">
              <a:rPr lang="es-CL" smtClean="0"/>
              <a:t>‹Nº›</a:t>
            </a:fld>
            <a:endParaRPr lang="es-CL"/>
          </a:p>
        </p:txBody>
      </p:sp>
    </p:spTree>
    <p:extLst>
      <p:ext uri="{BB962C8B-B14F-4D97-AF65-F5344CB8AC3E}">
        <p14:creationId xmlns:p14="http://schemas.microsoft.com/office/powerpoint/2010/main" val="4275028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6FCDBE3-7A4C-8441-8257-3F4F38CAE116}" type="datetimeFigureOut">
              <a:rPr lang="es-CL" smtClean="0"/>
              <a:t>06-06-23</a:t>
            </a:fld>
            <a:endParaRPr lang="es-CL"/>
          </a:p>
        </p:txBody>
      </p:sp>
      <p:sp>
        <p:nvSpPr>
          <p:cNvPr id="5" name="Footer Placeholder 4"/>
          <p:cNvSpPr>
            <a:spLocks noGrp="1"/>
          </p:cNvSpPr>
          <p:nvPr>
            <p:ph type="ftr" sz="quarter" idx="11"/>
          </p:nvPr>
        </p:nvSpPr>
        <p:spPr/>
        <p:txBody>
          <a:bodyPr/>
          <a:lstStyle/>
          <a:p>
            <a:endParaRPr lang="es-CL"/>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47EB0BB-DB15-C342-BDF6-E95249238552}" type="slidenum">
              <a:rPr lang="es-CL" smtClean="0"/>
              <a:t>‹Nº›</a:t>
            </a:fld>
            <a:endParaRPr lang="es-CL"/>
          </a:p>
        </p:txBody>
      </p:sp>
    </p:spTree>
    <p:extLst>
      <p:ext uri="{BB962C8B-B14F-4D97-AF65-F5344CB8AC3E}">
        <p14:creationId xmlns:p14="http://schemas.microsoft.com/office/powerpoint/2010/main" val="23318805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6FCDBE3-7A4C-8441-8257-3F4F38CAE116}" type="datetimeFigureOut">
              <a:rPr lang="es-CL" smtClean="0"/>
              <a:t>06-06-23</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D47EB0BB-DB15-C342-BDF6-E95249238552}" type="slidenum">
              <a:rPr lang="es-CL" smtClean="0"/>
              <a:t>‹Nº›</a:t>
            </a:fld>
            <a:endParaRPr lang="es-CL"/>
          </a:p>
        </p:txBody>
      </p:sp>
    </p:spTree>
    <p:extLst>
      <p:ext uri="{BB962C8B-B14F-4D97-AF65-F5344CB8AC3E}">
        <p14:creationId xmlns:p14="http://schemas.microsoft.com/office/powerpoint/2010/main" val="34241382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6FCDBE3-7A4C-8441-8257-3F4F38CAE116}" type="datetimeFigureOut">
              <a:rPr lang="es-CL" smtClean="0"/>
              <a:t>06-06-23</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D47EB0BB-DB15-C342-BDF6-E95249238552}" type="slidenum">
              <a:rPr lang="es-CL" smtClean="0"/>
              <a:t>‹Nº›</a:t>
            </a:fld>
            <a:endParaRPr lang="es-CL"/>
          </a:p>
        </p:txBody>
      </p:sp>
    </p:spTree>
    <p:extLst>
      <p:ext uri="{BB962C8B-B14F-4D97-AF65-F5344CB8AC3E}">
        <p14:creationId xmlns:p14="http://schemas.microsoft.com/office/powerpoint/2010/main" val="31973606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26FCDBE3-7A4C-8441-8257-3F4F38CAE116}" type="datetimeFigureOut">
              <a:rPr lang="es-CL" smtClean="0"/>
              <a:t>06-06-23</a:t>
            </a:fld>
            <a:endParaRPr lang="es-CL"/>
          </a:p>
        </p:txBody>
      </p:sp>
      <p:sp>
        <p:nvSpPr>
          <p:cNvPr id="4" name="Footer Placeholder 3"/>
          <p:cNvSpPr>
            <a:spLocks noGrp="1"/>
          </p:cNvSpPr>
          <p:nvPr>
            <p:ph type="ftr" sz="quarter" idx="11"/>
          </p:nvPr>
        </p:nvSpPr>
        <p:spPr/>
        <p:txBody>
          <a:bodyPr/>
          <a:lstStyle/>
          <a:p>
            <a:endParaRPr lang="es-CL"/>
          </a:p>
        </p:txBody>
      </p:sp>
      <p:sp>
        <p:nvSpPr>
          <p:cNvPr id="5" name="Slide Number Placeholder 4"/>
          <p:cNvSpPr>
            <a:spLocks noGrp="1"/>
          </p:cNvSpPr>
          <p:nvPr>
            <p:ph type="sldNum" sz="quarter" idx="12"/>
          </p:nvPr>
        </p:nvSpPr>
        <p:spPr/>
        <p:txBody>
          <a:bodyPr/>
          <a:lstStyle/>
          <a:p>
            <a:fld id="{D47EB0BB-DB15-C342-BDF6-E95249238552}" type="slidenum">
              <a:rPr lang="es-CL" smtClean="0"/>
              <a:t>‹Nº›</a:t>
            </a:fld>
            <a:endParaRPr lang="es-CL"/>
          </a:p>
        </p:txBody>
      </p:sp>
    </p:spTree>
    <p:extLst>
      <p:ext uri="{BB962C8B-B14F-4D97-AF65-F5344CB8AC3E}">
        <p14:creationId xmlns:p14="http://schemas.microsoft.com/office/powerpoint/2010/main" val="32316921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FCDBE3-7A4C-8441-8257-3F4F38CAE116}" type="datetimeFigureOut">
              <a:rPr lang="es-CL" smtClean="0"/>
              <a:t>06-06-23</a:t>
            </a:fld>
            <a:endParaRPr lang="es-CL"/>
          </a:p>
        </p:txBody>
      </p:sp>
      <p:sp>
        <p:nvSpPr>
          <p:cNvPr id="3" name="Footer Placeholder 2"/>
          <p:cNvSpPr>
            <a:spLocks noGrp="1"/>
          </p:cNvSpPr>
          <p:nvPr>
            <p:ph type="ftr" sz="quarter" idx="11"/>
          </p:nvPr>
        </p:nvSpPr>
        <p:spPr/>
        <p:txBody>
          <a:bodyPr/>
          <a:lstStyle/>
          <a:p>
            <a:endParaRPr lang="es-CL"/>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47EB0BB-DB15-C342-BDF6-E95249238552}" type="slidenum">
              <a:rPr lang="es-CL" smtClean="0"/>
              <a:t>‹Nº›</a:t>
            </a:fld>
            <a:endParaRPr lang="es-CL"/>
          </a:p>
        </p:txBody>
      </p:sp>
    </p:spTree>
    <p:extLst>
      <p:ext uri="{BB962C8B-B14F-4D97-AF65-F5344CB8AC3E}">
        <p14:creationId xmlns:p14="http://schemas.microsoft.com/office/powerpoint/2010/main" val="3140673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6FCDBE3-7A4C-8441-8257-3F4F38CAE116}" type="datetimeFigureOut">
              <a:rPr lang="es-CL" smtClean="0"/>
              <a:t>06-06-23</a:t>
            </a:fld>
            <a:endParaRPr lang="es-CL"/>
          </a:p>
        </p:txBody>
      </p:sp>
      <p:sp>
        <p:nvSpPr>
          <p:cNvPr id="6" name="Footer Placeholder 5"/>
          <p:cNvSpPr>
            <a:spLocks noGrp="1"/>
          </p:cNvSpPr>
          <p:nvPr>
            <p:ph type="ftr" sz="quarter" idx="11"/>
          </p:nvPr>
        </p:nvSpPr>
        <p:spPr/>
        <p:txBody>
          <a:bodyPr/>
          <a:lstStyle/>
          <a:p>
            <a:endParaRPr lang="es-CL"/>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47EB0BB-DB15-C342-BDF6-E95249238552}" type="slidenum">
              <a:rPr lang="es-CL" smtClean="0"/>
              <a:t>‹Nº›</a:t>
            </a:fld>
            <a:endParaRPr lang="es-CL"/>
          </a:p>
        </p:txBody>
      </p:sp>
    </p:spTree>
    <p:extLst>
      <p:ext uri="{BB962C8B-B14F-4D97-AF65-F5344CB8AC3E}">
        <p14:creationId xmlns:p14="http://schemas.microsoft.com/office/powerpoint/2010/main" val="23598746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6FCDBE3-7A4C-8441-8257-3F4F38CAE116}" type="datetimeFigureOut">
              <a:rPr lang="es-CL" smtClean="0"/>
              <a:t>06-06-23</a:t>
            </a:fld>
            <a:endParaRPr lang="es-CL"/>
          </a:p>
        </p:txBody>
      </p:sp>
      <p:sp>
        <p:nvSpPr>
          <p:cNvPr id="6" name="Footer Placeholder 5"/>
          <p:cNvSpPr>
            <a:spLocks noGrp="1"/>
          </p:cNvSpPr>
          <p:nvPr>
            <p:ph type="ftr" sz="quarter" idx="11"/>
          </p:nvPr>
        </p:nvSpPr>
        <p:spPr/>
        <p:txBody>
          <a:bodyPr/>
          <a:lstStyle/>
          <a:p>
            <a:endParaRPr lang="es-CL"/>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47EB0BB-DB15-C342-BDF6-E95249238552}" type="slidenum">
              <a:rPr lang="es-CL" smtClean="0"/>
              <a:t>‹Nº›</a:t>
            </a:fld>
            <a:endParaRPr lang="es-CL"/>
          </a:p>
        </p:txBody>
      </p:sp>
    </p:spTree>
    <p:extLst>
      <p:ext uri="{BB962C8B-B14F-4D97-AF65-F5344CB8AC3E}">
        <p14:creationId xmlns:p14="http://schemas.microsoft.com/office/powerpoint/2010/main" val="1400122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26FCDBE3-7A4C-8441-8257-3F4F38CAE116}" type="datetimeFigureOut">
              <a:rPr lang="es-CL" smtClean="0"/>
              <a:t>06-06-23</a:t>
            </a:fld>
            <a:endParaRPr lang="es-CL"/>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s-CL"/>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47EB0BB-DB15-C342-BDF6-E95249238552}" type="slidenum">
              <a:rPr lang="es-CL" smtClean="0"/>
              <a:t>‹Nº›</a:t>
            </a:fld>
            <a:endParaRPr lang="es-CL"/>
          </a:p>
        </p:txBody>
      </p:sp>
    </p:spTree>
    <p:extLst>
      <p:ext uri="{BB962C8B-B14F-4D97-AF65-F5344CB8AC3E}">
        <p14:creationId xmlns:p14="http://schemas.microsoft.com/office/powerpoint/2010/main" val="1463250248"/>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egerencia.com/articulo/business_process_management_bpm_articulando_estrategia_procesos_y_tecnologia/" TargetMode="External"/><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omparaerp.cl/?UTM_Medium=adwords&amp;gclid=EAIaIQobChMIzdmDsLrM5QIVVweRCh1iEQi7EAAYASAAEgKhFPD_BwE"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sites.google.com/site/drrc954098/home/bpm"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36036">
              <a:srgbClr val="7A7878"/>
            </a:gs>
            <a:gs pos="0">
              <a:schemeClr val="accent3">
                <a:lumMod val="75000"/>
              </a:schemeClr>
            </a:gs>
            <a:gs pos="99000">
              <a:schemeClr val="bg2">
                <a:lumMod val="50000"/>
              </a:schemeClr>
            </a:gs>
          </a:gsLst>
          <a:lin ang="540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4AD598-1890-6543-AF15-D1E134BB0109}"/>
              </a:ext>
            </a:extLst>
          </p:cNvPr>
          <p:cNvSpPr>
            <a:spLocks noGrp="1"/>
          </p:cNvSpPr>
          <p:nvPr>
            <p:ph type="ctrTitle"/>
          </p:nvPr>
        </p:nvSpPr>
        <p:spPr>
          <a:xfrm>
            <a:off x="1851488" y="2479724"/>
            <a:ext cx="8489024" cy="2268232"/>
          </a:xfrm>
          <a:gradFill>
            <a:gsLst>
              <a:gs pos="0">
                <a:schemeClr val="accent1">
                  <a:tint val="98000"/>
                  <a:lumMod val="114000"/>
                </a:schemeClr>
              </a:gs>
              <a:gs pos="99000">
                <a:schemeClr val="bg2">
                  <a:lumMod val="50000"/>
                </a:schemeClr>
              </a:gs>
            </a:gsLst>
            <a:lin ang="5400000" scaled="0"/>
          </a:gradFill>
        </p:spPr>
        <p:style>
          <a:lnRef idx="0">
            <a:schemeClr val="accent1"/>
          </a:lnRef>
          <a:fillRef idx="3">
            <a:schemeClr val="accent1"/>
          </a:fillRef>
          <a:effectRef idx="3">
            <a:schemeClr val="accent1"/>
          </a:effectRef>
          <a:fontRef idx="minor">
            <a:schemeClr val="lt1"/>
          </a:fontRef>
        </p:style>
        <p:txBody>
          <a:bodyPr anchor="ctr"/>
          <a:lstStyle/>
          <a:p>
            <a:pPr algn="ctr"/>
            <a:r>
              <a:rPr lang="es-CL" sz="6000" b="1" i="1" dirty="0">
                <a:solidFill>
                  <a:schemeClr val="bg1"/>
                </a:solidFill>
              </a:rPr>
              <a:t>LA ORGANIZACIÓN COMO SISTEMA</a:t>
            </a:r>
            <a:endParaRPr lang="es-CL" b="1" i="1" dirty="0">
              <a:solidFill>
                <a:schemeClr val="bg1"/>
              </a:solidFill>
            </a:endParaRPr>
          </a:p>
        </p:txBody>
      </p:sp>
      <p:sp>
        <p:nvSpPr>
          <p:cNvPr id="3" name="Subtítulo 2">
            <a:extLst>
              <a:ext uri="{FF2B5EF4-FFF2-40B4-BE49-F238E27FC236}">
                <a16:creationId xmlns:a16="http://schemas.microsoft.com/office/drawing/2014/main" id="{9175B866-DBEE-404A-9D59-45AAE1AB05ED}"/>
              </a:ext>
            </a:extLst>
          </p:cNvPr>
          <p:cNvSpPr>
            <a:spLocks noGrp="1"/>
          </p:cNvSpPr>
          <p:nvPr>
            <p:ph type="subTitle" idx="1"/>
          </p:nvPr>
        </p:nvSpPr>
        <p:spPr>
          <a:xfrm>
            <a:off x="583933" y="493776"/>
            <a:ext cx="4902468" cy="1261872"/>
          </a:xfrm>
        </p:spPr>
        <p:txBody>
          <a:bodyPr>
            <a:noAutofit/>
          </a:bodyPr>
          <a:lstStyle/>
          <a:p>
            <a:r>
              <a:rPr lang="es-CL" sz="4000" dirty="0">
                <a:solidFill>
                  <a:schemeClr val="bg1"/>
                </a:solidFill>
              </a:rPr>
              <a:t>SISTEMAS DE     INFORMACIÓN</a:t>
            </a:r>
          </a:p>
          <a:p>
            <a:endParaRPr lang="es-CL" sz="4000" dirty="0">
              <a:solidFill>
                <a:schemeClr val="bg1"/>
              </a:solidFill>
            </a:endParaRPr>
          </a:p>
        </p:txBody>
      </p:sp>
      <p:sp>
        <p:nvSpPr>
          <p:cNvPr id="5" name="CuadroTexto 4">
            <a:extLst>
              <a:ext uri="{FF2B5EF4-FFF2-40B4-BE49-F238E27FC236}">
                <a16:creationId xmlns:a16="http://schemas.microsoft.com/office/drawing/2014/main" id="{037A462B-C3A6-DF4E-81CD-51F3CC92D9DB}"/>
              </a:ext>
            </a:extLst>
          </p:cNvPr>
          <p:cNvSpPr txBox="1"/>
          <p:nvPr/>
        </p:nvSpPr>
        <p:spPr>
          <a:xfrm>
            <a:off x="8667709" y="5529372"/>
            <a:ext cx="3052315" cy="677108"/>
          </a:xfrm>
          <a:prstGeom prst="rect">
            <a:avLst/>
          </a:prstGeom>
          <a:noFill/>
        </p:spPr>
        <p:txBody>
          <a:bodyPr wrap="square" rtlCol="0">
            <a:spAutoFit/>
          </a:bodyPr>
          <a:lstStyle/>
          <a:p>
            <a:r>
              <a:rPr lang="es-CL" sz="2400">
                <a:solidFill>
                  <a:schemeClr val="bg1"/>
                </a:solidFill>
              </a:rPr>
              <a:t>SIA DIICC</a:t>
            </a:r>
            <a:endParaRPr lang="es-CL" sz="2400" dirty="0">
              <a:solidFill>
                <a:schemeClr val="bg1"/>
              </a:solidFill>
            </a:endParaRPr>
          </a:p>
          <a:p>
            <a:pPr algn="ctr"/>
            <a:r>
              <a:rPr lang="es-CL" sz="1400" dirty="0">
                <a:solidFill>
                  <a:schemeClr val="bg1"/>
                </a:solidFill>
              </a:rPr>
              <a:t>MANUEL MONASTERIO C.</a:t>
            </a:r>
          </a:p>
        </p:txBody>
      </p:sp>
      <p:sp>
        <p:nvSpPr>
          <p:cNvPr id="4" name="CuadroTexto 3">
            <a:extLst>
              <a:ext uri="{FF2B5EF4-FFF2-40B4-BE49-F238E27FC236}">
                <a16:creationId xmlns:a16="http://schemas.microsoft.com/office/drawing/2014/main" id="{6E342FDD-A23D-D24C-A758-B0D9D705E891}"/>
              </a:ext>
            </a:extLst>
          </p:cNvPr>
          <p:cNvSpPr txBox="1"/>
          <p:nvPr/>
        </p:nvSpPr>
        <p:spPr>
          <a:xfrm>
            <a:off x="9216498" y="4378624"/>
            <a:ext cx="950901" cy="369332"/>
          </a:xfrm>
          <a:prstGeom prst="rect">
            <a:avLst/>
          </a:prstGeom>
          <a:noFill/>
        </p:spPr>
        <p:txBody>
          <a:bodyPr wrap="none" rtlCol="0">
            <a:spAutoFit/>
          </a:bodyPr>
          <a:lstStyle/>
          <a:p>
            <a:r>
              <a:rPr lang="es-CL" b="1" dirty="0">
                <a:solidFill>
                  <a:schemeClr val="accent1">
                    <a:lumMod val="75000"/>
                  </a:schemeClr>
                </a:solidFill>
              </a:rPr>
              <a:t>Parte 2</a:t>
            </a:r>
          </a:p>
        </p:txBody>
      </p:sp>
    </p:spTree>
    <p:extLst>
      <p:ext uri="{BB962C8B-B14F-4D97-AF65-F5344CB8AC3E}">
        <p14:creationId xmlns:p14="http://schemas.microsoft.com/office/powerpoint/2010/main" val="30700382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E0949-876B-FB4B-BCD3-6FE5D199578F}"/>
              </a:ext>
            </a:extLst>
          </p:cNvPr>
          <p:cNvSpPr>
            <a:spLocks noGrp="1"/>
          </p:cNvSpPr>
          <p:nvPr>
            <p:ph type="title"/>
          </p:nvPr>
        </p:nvSpPr>
        <p:spPr/>
        <p:txBody>
          <a:bodyPr/>
          <a:lstStyle/>
          <a:p>
            <a:r>
              <a:rPr lang="es-CL" dirty="0"/>
              <a:t>Otros Tipos de SI… </a:t>
            </a:r>
            <a:r>
              <a:rPr lang="es-CL" sz="2800" dirty="0"/>
              <a:t>Resumen </a:t>
            </a:r>
            <a:r>
              <a:rPr lang="es-CL" sz="2400" b="0" dirty="0"/>
              <a:t>(4/9)</a:t>
            </a:r>
            <a:endParaRPr lang="es-CL" b="0" dirty="0"/>
          </a:p>
        </p:txBody>
      </p:sp>
      <p:sp>
        <p:nvSpPr>
          <p:cNvPr id="3" name="Marcador de contenido 2">
            <a:extLst>
              <a:ext uri="{FF2B5EF4-FFF2-40B4-BE49-F238E27FC236}">
                <a16:creationId xmlns:a16="http://schemas.microsoft.com/office/drawing/2014/main" id="{0DB67EE4-1ADC-D449-A2CB-D1DA4F7480F7}"/>
              </a:ext>
            </a:extLst>
          </p:cNvPr>
          <p:cNvSpPr>
            <a:spLocks noGrp="1"/>
          </p:cNvSpPr>
          <p:nvPr>
            <p:ph idx="1"/>
          </p:nvPr>
        </p:nvSpPr>
        <p:spPr>
          <a:xfrm>
            <a:off x="56389" y="2432304"/>
            <a:ext cx="8040345" cy="4278714"/>
          </a:xfrm>
        </p:spPr>
        <p:txBody>
          <a:bodyPr>
            <a:normAutofit fontScale="85000" lnSpcReduction="20000"/>
          </a:bodyPr>
          <a:lstStyle/>
          <a:p>
            <a:r>
              <a:rPr lang="es-CL" sz="2600" b="1" dirty="0"/>
              <a:t>Sistemas de Control de Procesos de Negocio:</a:t>
            </a:r>
          </a:p>
          <a:p>
            <a:pPr lvl="1" algn="just" fontAlgn="base"/>
            <a:r>
              <a:rPr lang="es-CL" sz="2600" dirty="0"/>
              <a:t>Los sistemas de control de procesos de negocio (BPM), monitorizan y controlan los procesos industriales o físicos, como puede ser la refinación de petróleo, generación de energía o los sistemas de producción de acero en una planta siderúrgica</a:t>
            </a:r>
          </a:p>
          <a:p>
            <a:pPr lvl="1" algn="just" fontAlgn="base"/>
            <a:r>
              <a:rPr lang="es-CL" sz="2600" dirty="0"/>
              <a:t>Por ejemplo, en una refinería de petróleo se utilizan sensores electrónicos conectados a ordenadores para monitorizar procesos químicos continuamente y hacer ajustes en tiempo real que controlan el proceso de refinación. Un sistema de control de procesos comprende toda una gama de equipos, programas de ordenador y procedimientos de operación.</a:t>
            </a:r>
          </a:p>
          <a:p>
            <a:endParaRPr lang="es-CL" dirty="0"/>
          </a:p>
        </p:txBody>
      </p:sp>
      <p:pic>
        <p:nvPicPr>
          <p:cNvPr id="5" name="Imagen 4">
            <a:extLst>
              <a:ext uri="{FF2B5EF4-FFF2-40B4-BE49-F238E27FC236}">
                <a16:creationId xmlns:a16="http://schemas.microsoft.com/office/drawing/2014/main" id="{8B00D73B-D62A-9F41-AAD2-6ED94B5BB697}"/>
              </a:ext>
            </a:extLst>
          </p:cNvPr>
          <p:cNvPicPr>
            <a:picLocks noChangeAspect="1"/>
          </p:cNvPicPr>
          <p:nvPr/>
        </p:nvPicPr>
        <p:blipFill>
          <a:blip r:embed="rId2"/>
          <a:stretch>
            <a:fillRect/>
          </a:stretch>
        </p:blipFill>
        <p:spPr>
          <a:xfrm>
            <a:off x="8496300" y="3101055"/>
            <a:ext cx="3695700" cy="2197100"/>
          </a:xfrm>
          <a:prstGeom prst="rect">
            <a:avLst/>
          </a:prstGeom>
        </p:spPr>
      </p:pic>
    </p:spTree>
    <p:extLst>
      <p:ext uri="{BB962C8B-B14F-4D97-AF65-F5344CB8AC3E}">
        <p14:creationId xmlns:p14="http://schemas.microsoft.com/office/powerpoint/2010/main" val="2198923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4B9FBE-51B7-1648-8B60-E8D7427B2484}"/>
              </a:ext>
            </a:extLst>
          </p:cNvPr>
          <p:cNvSpPr>
            <a:spLocks noGrp="1"/>
          </p:cNvSpPr>
          <p:nvPr>
            <p:ph type="title"/>
          </p:nvPr>
        </p:nvSpPr>
        <p:spPr/>
        <p:txBody>
          <a:bodyPr/>
          <a:lstStyle/>
          <a:p>
            <a:r>
              <a:rPr lang="es-CL" dirty="0"/>
              <a:t>Ciclo de vida de los BPM </a:t>
            </a:r>
            <a:r>
              <a:rPr lang="es-CL" sz="2400" b="0" dirty="0"/>
              <a:t>(5/9)</a:t>
            </a:r>
            <a:endParaRPr lang="es-CL" b="0" dirty="0"/>
          </a:p>
        </p:txBody>
      </p:sp>
      <p:sp>
        <p:nvSpPr>
          <p:cNvPr id="3" name="Marcador de contenido 2">
            <a:extLst>
              <a:ext uri="{FF2B5EF4-FFF2-40B4-BE49-F238E27FC236}">
                <a16:creationId xmlns:a16="http://schemas.microsoft.com/office/drawing/2014/main" id="{6EA4568C-281D-DC41-AEA9-686D822948B9}"/>
              </a:ext>
            </a:extLst>
          </p:cNvPr>
          <p:cNvSpPr>
            <a:spLocks noGrp="1"/>
          </p:cNvSpPr>
          <p:nvPr>
            <p:ph idx="1"/>
          </p:nvPr>
        </p:nvSpPr>
        <p:spPr>
          <a:xfrm>
            <a:off x="221302" y="2452328"/>
            <a:ext cx="6892730" cy="4096513"/>
          </a:xfrm>
        </p:spPr>
        <p:txBody>
          <a:bodyPr>
            <a:normAutofit/>
          </a:bodyPr>
          <a:lstStyle/>
          <a:p>
            <a:pPr algn="just"/>
            <a:r>
              <a:rPr lang="es-CL" sz="2400" dirty="0"/>
              <a:t>La gestión de procesos de negocio o BPM, es una disciplina o enfoque que se fundamenta en 5 fases</a:t>
            </a:r>
          </a:p>
          <a:p>
            <a:pPr algn="just"/>
            <a:r>
              <a:rPr lang="es-CL" sz="2400" dirty="0"/>
              <a:t>Es un conjunto de actividades necesarias para lograr un objetivo en común, cada una de ellas se complementan una con la otra para lograr  un fin determinado en el negocio de una organización. </a:t>
            </a:r>
          </a:p>
          <a:p>
            <a:pPr algn="just"/>
            <a:r>
              <a:rPr lang="es-CL" sz="2400" dirty="0"/>
              <a:t>Pasos para tener en cuenta en la creación de una BPM en una organización.</a:t>
            </a:r>
          </a:p>
          <a:p>
            <a:pPr marL="0" indent="0">
              <a:buNone/>
            </a:pPr>
            <a:endParaRPr lang="es-CL" dirty="0"/>
          </a:p>
        </p:txBody>
      </p:sp>
      <p:pic>
        <p:nvPicPr>
          <p:cNvPr id="7" name="Imagen 6">
            <a:extLst>
              <a:ext uri="{FF2B5EF4-FFF2-40B4-BE49-F238E27FC236}">
                <a16:creationId xmlns:a16="http://schemas.microsoft.com/office/drawing/2014/main" id="{6E5A8AA2-2614-3045-B139-B2B6D4A0CCD6}"/>
              </a:ext>
            </a:extLst>
          </p:cNvPr>
          <p:cNvPicPr>
            <a:picLocks noChangeAspect="1"/>
          </p:cNvPicPr>
          <p:nvPr/>
        </p:nvPicPr>
        <p:blipFill>
          <a:blip r:embed="rId2"/>
          <a:stretch>
            <a:fillRect/>
          </a:stretch>
        </p:blipFill>
        <p:spPr>
          <a:xfrm>
            <a:off x="6471871" y="2314300"/>
            <a:ext cx="5720129" cy="4096512"/>
          </a:xfrm>
          <a:prstGeom prst="rect">
            <a:avLst/>
          </a:prstGeom>
        </p:spPr>
      </p:pic>
    </p:spTree>
    <p:extLst>
      <p:ext uri="{BB962C8B-B14F-4D97-AF65-F5344CB8AC3E}">
        <p14:creationId xmlns:p14="http://schemas.microsoft.com/office/powerpoint/2010/main" val="32276720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FD56AF-D52F-0546-8633-FD1F3642AC55}"/>
              </a:ext>
            </a:extLst>
          </p:cNvPr>
          <p:cNvSpPr>
            <a:spLocks noGrp="1"/>
          </p:cNvSpPr>
          <p:nvPr>
            <p:ph type="title"/>
          </p:nvPr>
        </p:nvSpPr>
        <p:spPr/>
        <p:txBody>
          <a:bodyPr/>
          <a:lstStyle/>
          <a:p>
            <a:r>
              <a:rPr lang="es-CL" dirty="0"/>
              <a:t>Ventajas del BPM </a:t>
            </a:r>
            <a:r>
              <a:rPr lang="es-CL" sz="2400" b="0" dirty="0"/>
              <a:t>(6/9)</a:t>
            </a:r>
            <a:endParaRPr lang="es-CL" b="0" dirty="0"/>
          </a:p>
        </p:txBody>
      </p:sp>
      <p:sp>
        <p:nvSpPr>
          <p:cNvPr id="3" name="Marcador de contenido 2">
            <a:extLst>
              <a:ext uri="{FF2B5EF4-FFF2-40B4-BE49-F238E27FC236}">
                <a16:creationId xmlns:a16="http://schemas.microsoft.com/office/drawing/2014/main" id="{08AA9128-6488-A84D-A1D2-3B3597792522}"/>
              </a:ext>
            </a:extLst>
          </p:cNvPr>
          <p:cNvSpPr>
            <a:spLocks noGrp="1"/>
          </p:cNvSpPr>
          <p:nvPr>
            <p:ph idx="1"/>
          </p:nvPr>
        </p:nvSpPr>
        <p:spPr>
          <a:xfrm>
            <a:off x="431090" y="2385377"/>
            <a:ext cx="11145214" cy="3795967"/>
          </a:xfrm>
        </p:spPr>
        <p:txBody>
          <a:bodyPr>
            <a:normAutofit lnSpcReduction="10000"/>
          </a:bodyPr>
          <a:lstStyle/>
          <a:p>
            <a:pPr algn="just"/>
            <a:r>
              <a:rPr lang="es-CL" sz="2800" dirty="0"/>
              <a:t>Las ventajas más importantes,  que se puede generar un BPM en la organización son:</a:t>
            </a:r>
          </a:p>
          <a:p>
            <a:pPr lvl="1" algn="just"/>
            <a:r>
              <a:rPr lang="es-CL" sz="2400" b="1" dirty="0">
                <a:solidFill>
                  <a:schemeClr val="accent1"/>
                </a:solidFill>
              </a:rPr>
              <a:t>Transparencia en todas las etapas</a:t>
            </a:r>
            <a:r>
              <a:rPr lang="es-CL" sz="2400" dirty="0"/>
              <a:t>: se revelan todos los datos, los resultados, los números, la rentabilidad. La transparencia da como resultado una mayor comprensión por parte del personal y da a los clientes una sensación de confiabilidad</a:t>
            </a:r>
          </a:p>
          <a:p>
            <a:pPr lvl="1" algn="just"/>
            <a:r>
              <a:rPr lang="es-CL" sz="2400" b="1" dirty="0">
                <a:solidFill>
                  <a:schemeClr val="accent1"/>
                </a:solidFill>
              </a:rPr>
              <a:t>Mayor control administrativo</a:t>
            </a:r>
            <a:r>
              <a:rPr lang="es-CL" sz="2400" dirty="0"/>
              <a:t>: que permite conocer qué área de la compañía gasta más dinero, cuáles son las cuentas pendientes ahora y en el futuro o cuáles son las mejores inversiones. BPM hace posible comprender el negocio en su conjunto.</a:t>
            </a:r>
          </a:p>
        </p:txBody>
      </p:sp>
    </p:spTree>
    <p:extLst>
      <p:ext uri="{BB962C8B-B14F-4D97-AF65-F5344CB8AC3E}">
        <p14:creationId xmlns:p14="http://schemas.microsoft.com/office/powerpoint/2010/main" val="33119945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F31FDD-0FE0-7C44-977D-84BCAF291FE4}"/>
              </a:ext>
            </a:extLst>
          </p:cNvPr>
          <p:cNvSpPr>
            <a:spLocks noGrp="1"/>
          </p:cNvSpPr>
          <p:nvPr>
            <p:ph type="title"/>
          </p:nvPr>
        </p:nvSpPr>
        <p:spPr/>
        <p:txBody>
          <a:bodyPr/>
          <a:lstStyle/>
          <a:p>
            <a:r>
              <a:rPr lang="es-CL" dirty="0"/>
              <a:t>BPM en la Práctica </a:t>
            </a:r>
            <a:r>
              <a:rPr lang="es-CL" sz="2400" b="0" dirty="0"/>
              <a:t>(7/9)</a:t>
            </a:r>
            <a:endParaRPr lang="es-CL" b="0" dirty="0"/>
          </a:p>
        </p:txBody>
      </p:sp>
      <p:sp>
        <p:nvSpPr>
          <p:cNvPr id="3" name="Marcador de contenido 2">
            <a:extLst>
              <a:ext uri="{FF2B5EF4-FFF2-40B4-BE49-F238E27FC236}">
                <a16:creationId xmlns:a16="http://schemas.microsoft.com/office/drawing/2014/main" id="{1481A26A-164A-1A4F-9A38-054EAAC393A8}"/>
              </a:ext>
            </a:extLst>
          </p:cNvPr>
          <p:cNvSpPr>
            <a:spLocks noGrp="1"/>
          </p:cNvSpPr>
          <p:nvPr>
            <p:ph idx="1"/>
          </p:nvPr>
        </p:nvSpPr>
        <p:spPr>
          <a:xfrm>
            <a:off x="215208" y="2403520"/>
            <a:ext cx="8361864" cy="4270073"/>
          </a:xfrm>
        </p:spPr>
        <p:txBody>
          <a:bodyPr>
            <a:normAutofit fontScale="92500" lnSpcReduction="10000"/>
          </a:bodyPr>
          <a:lstStyle/>
          <a:p>
            <a:pPr algn="just"/>
            <a:r>
              <a:rPr lang="es-CL" sz="2800" dirty="0"/>
              <a:t>Involucra tres conceptos importantes como son :</a:t>
            </a:r>
          </a:p>
          <a:p>
            <a:pPr lvl="1" algn="just"/>
            <a:r>
              <a:rPr lang="es-CL" sz="2600" dirty="0"/>
              <a:t>    </a:t>
            </a:r>
            <a:r>
              <a:rPr lang="es-CL" sz="2600" b="1" dirty="0">
                <a:solidFill>
                  <a:schemeClr val="accent1"/>
                </a:solidFill>
              </a:rPr>
              <a:t>Estrategias</a:t>
            </a:r>
          </a:p>
          <a:p>
            <a:pPr lvl="1" algn="just"/>
            <a:r>
              <a:rPr lang="es-CL" sz="2600" dirty="0">
                <a:solidFill>
                  <a:schemeClr val="accent1"/>
                </a:solidFill>
              </a:rPr>
              <a:t>    </a:t>
            </a:r>
            <a:r>
              <a:rPr lang="es-CL" sz="2600" b="1" dirty="0">
                <a:solidFill>
                  <a:schemeClr val="accent1"/>
                </a:solidFill>
              </a:rPr>
              <a:t>Procesos</a:t>
            </a:r>
          </a:p>
          <a:p>
            <a:pPr lvl="1" algn="just"/>
            <a:r>
              <a:rPr lang="es-CL" sz="2600" dirty="0">
                <a:solidFill>
                  <a:schemeClr val="accent1"/>
                </a:solidFill>
              </a:rPr>
              <a:t>    </a:t>
            </a:r>
            <a:r>
              <a:rPr lang="es-CL" sz="2600" b="1" dirty="0">
                <a:solidFill>
                  <a:schemeClr val="accent1"/>
                </a:solidFill>
              </a:rPr>
              <a:t>Tecnología</a:t>
            </a:r>
          </a:p>
          <a:p>
            <a:pPr algn="just"/>
            <a:r>
              <a:rPr lang="es-CL" sz="2800" dirty="0"/>
              <a:t>para generar valor al negocio, es decir, desarrolla por medio de procesos alineando de manera controlada los aspectos estratégicos del negocio y utilizando la tecnología como herramienta que permita plasmar los tres conceptos en la cotidianidad empresarial.</a:t>
            </a:r>
          </a:p>
        </p:txBody>
      </p:sp>
      <p:pic>
        <p:nvPicPr>
          <p:cNvPr id="5" name="Imagen 4">
            <a:extLst>
              <a:ext uri="{FF2B5EF4-FFF2-40B4-BE49-F238E27FC236}">
                <a16:creationId xmlns:a16="http://schemas.microsoft.com/office/drawing/2014/main" id="{6F94CC33-B19C-5743-BEFD-B77E5D564C20}"/>
              </a:ext>
            </a:extLst>
          </p:cNvPr>
          <p:cNvPicPr>
            <a:picLocks noChangeAspect="1"/>
          </p:cNvPicPr>
          <p:nvPr/>
        </p:nvPicPr>
        <p:blipFill>
          <a:blip r:embed="rId2"/>
          <a:stretch>
            <a:fillRect/>
          </a:stretch>
        </p:blipFill>
        <p:spPr>
          <a:xfrm>
            <a:off x="8577072" y="2772155"/>
            <a:ext cx="3468624" cy="3047745"/>
          </a:xfrm>
          <a:prstGeom prst="rect">
            <a:avLst/>
          </a:prstGeom>
        </p:spPr>
      </p:pic>
      <p:sp>
        <p:nvSpPr>
          <p:cNvPr id="6" name="Rectángulo 5">
            <a:extLst>
              <a:ext uri="{FF2B5EF4-FFF2-40B4-BE49-F238E27FC236}">
                <a16:creationId xmlns:a16="http://schemas.microsoft.com/office/drawing/2014/main" id="{EE0755FE-BF2D-D745-BE17-4CA034F95256}"/>
              </a:ext>
            </a:extLst>
          </p:cNvPr>
          <p:cNvSpPr/>
          <p:nvPr/>
        </p:nvSpPr>
        <p:spPr>
          <a:xfrm>
            <a:off x="3883152" y="6542788"/>
            <a:ext cx="8625840" cy="261610"/>
          </a:xfrm>
          <a:prstGeom prst="rect">
            <a:avLst/>
          </a:prstGeom>
        </p:spPr>
        <p:txBody>
          <a:bodyPr wrap="square">
            <a:spAutoFit/>
          </a:bodyPr>
          <a:lstStyle/>
          <a:p>
            <a:r>
              <a:rPr lang="es-CL" sz="1100" dirty="0">
                <a:hlinkClick r:id="rId3">
                  <a:extLst>
                    <a:ext uri="{A12FA001-AC4F-418D-AE19-62706E023703}">
                      <ahyp:hlinkClr xmlns:ahyp="http://schemas.microsoft.com/office/drawing/2018/hyperlinkcolor" val="tx"/>
                    </a:ext>
                  </a:extLst>
                </a:hlinkClick>
              </a:rPr>
              <a:t>https://degerencia.com/articulo/business_process_management_bpm_articulando_estrategia_procesos_y_tecnologia/</a:t>
            </a:r>
            <a:endParaRPr lang="es-CL" sz="1100" dirty="0"/>
          </a:p>
        </p:txBody>
      </p:sp>
    </p:spTree>
    <p:extLst>
      <p:ext uri="{BB962C8B-B14F-4D97-AF65-F5344CB8AC3E}">
        <p14:creationId xmlns:p14="http://schemas.microsoft.com/office/powerpoint/2010/main" val="9665211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763391-473A-5B43-9B18-A073D2F3BCE9}"/>
              </a:ext>
            </a:extLst>
          </p:cNvPr>
          <p:cNvSpPr>
            <a:spLocks noGrp="1"/>
          </p:cNvSpPr>
          <p:nvPr>
            <p:ph type="title"/>
          </p:nvPr>
        </p:nvSpPr>
        <p:spPr/>
        <p:txBody>
          <a:bodyPr/>
          <a:lstStyle/>
          <a:p>
            <a:r>
              <a:rPr lang="es-CL" dirty="0"/>
              <a:t>BPM principales ventajas </a:t>
            </a:r>
            <a:r>
              <a:rPr lang="es-CL" sz="2400" b="0" dirty="0"/>
              <a:t>(8/9)</a:t>
            </a:r>
            <a:endParaRPr lang="es-CL" b="0" dirty="0"/>
          </a:p>
        </p:txBody>
      </p:sp>
      <p:sp>
        <p:nvSpPr>
          <p:cNvPr id="3" name="Marcador de contenido 2">
            <a:extLst>
              <a:ext uri="{FF2B5EF4-FFF2-40B4-BE49-F238E27FC236}">
                <a16:creationId xmlns:a16="http://schemas.microsoft.com/office/drawing/2014/main" id="{9C200A5B-646E-EC4A-B559-99568CE91591}"/>
              </a:ext>
            </a:extLst>
          </p:cNvPr>
          <p:cNvSpPr>
            <a:spLocks noGrp="1"/>
          </p:cNvSpPr>
          <p:nvPr>
            <p:ph idx="1"/>
          </p:nvPr>
        </p:nvSpPr>
        <p:spPr>
          <a:xfrm>
            <a:off x="142055" y="2147570"/>
            <a:ext cx="8354245" cy="4509262"/>
          </a:xfrm>
        </p:spPr>
        <p:txBody>
          <a:bodyPr>
            <a:normAutofit/>
          </a:bodyPr>
          <a:lstStyle/>
          <a:p>
            <a:pPr marL="0" lvl="0" indent="0" algn="just">
              <a:buNone/>
            </a:pPr>
            <a:endParaRPr lang="es-CL" sz="2400" dirty="0"/>
          </a:p>
          <a:p>
            <a:pPr algn="just"/>
            <a:r>
              <a:rPr lang="es-CL" sz="2400" dirty="0"/>
              <a:t>Mejora los procesos automatizándolos para  generar mas beneficios a las organizaciones</a:t>
            </a:r>
          </a:p>
          <a:p>
            <a:pPr lvl="0" algn="just"/>
            <a:r>
              <a:rPr lang="es-CL" sz="2400" dirty="0"/>
              <a:t>Reduce costos y mejora la eficiencia en las actividades</a:t>
            </a:r>
          </a:p>
          <a:p>
            <a:pPr lvl="0" algn="just"/>
            <a:r>
              <a:rPr lang="es-CL" sz="2400" dirty="0"/>
              <a:t>Otorga mayor flexibilidad y agilidad para la adaptación al cambio</a:t>
            </a:r>
          </a:p>
          <a:p>
            <a:pPr lvl="0" algn="just"/>
            <a:r>
              <a:rPr lang="es-CL" sz="2400" dirty="0"/>
              <a:t>Permite adquirir la habilidad para diseñar, analizar y monitorear procesos de manera automática</a:t>
            </a:r>
          </a:p>
          <a:p>
            <a:pPr lvl="0" algn="just"/>
            <a:r>
              <a:rPr lang="es-CL" sz="2400" dirty="0"/>
              <a:t>Mejora los tiempos de respuesta.</a:t>
            </a:r>
          </a:p>
          <a:p>
            <a:endParaRPr lang="es-CL" dirty="0"/>
          </a:p>
        </p:txBody>
      </p:sp>
      <p:pic>
        <p:nvPicPr>
          <p:cNvPr id="4" name="Imagen 3">
            <a:extLst>
              <a:ext uri="{FF2B5EF4-FFF2-40B4-BE49-F238E27FC236}">
                <a16:creationId xmlns:a16="http://schemas.microsoft.com/office/drawing/2014/main" id="{6866B091-69D3-C146-8BA0-99F54464B610}"/>
              </a:ext>
            </a:extLst>
          </p:cNvPr>
          <p:cNvPicPr>
            <a:picLocks noChangeAspect="1"/>
          </p:cNvPicPr>
          <p:nvPr/>
        </p:nvPicPr>
        <p:blipFill>
          <a:blip r:embed="rId2"/>
          <a:stretch>
            <a:fillRect/>
          </a:stretch>
        </p:blipFill>
        <p:spPr>
          <a:xfrm>
            <a:off x="8496300" y="3061970"/>
            <a:ext cx="3695700" cy="2197100"/>
          </a:xfrm>
          <a:prstGeom prst="rect">
            <a:avLst/>
          </a:prstGeom>
        </p:spPr>
      </p:pic>
    </p:spTree>
    <p:extLst>
      <p:ext uri="{BB962C8B-B14F-4D97-AF65-F5344CB8AC3E}">
        <p14:creationId xmlns:p14="http://schemas.microsoft.com/office/powerpoint/2010/main" val="419272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803486-11F7-024F-A38B-3A64FCEC5C60}"/>
              </a:ext>
            </a:extLst>
          </p:cNvPr>
          <p:cNvSpPr>
            <a:spLocks noGrp="1"/>
          </p:cNvSpPr>
          <p:nvPr>
            <p:ph type="title"/>
          </p:nvPr>
        </p:nvSpPr>
        <p:spPr/>
        <p:txBody>
          <a:bodyPr/>
          <a:lstStyle/>
          <a:p>
            <a:r>
              <a:rPr lang="es-CL" dirty="0"/>
              <a:t>Otras Ventajas del BPM </a:t>
            </a:r>
            <a:r>
              <a:rPr lang="es-CL" sz="2400" b="0" dirty="0"/>
              <a:t>(9/9)</a:t>
            </a:r>
            <a:endParaRPr lang="es-CL" b="0" dirty="0"/>
          </a:p>
        </p:txBody>
      </p:sp>
      <p:sp>
        <p:nvSpPr>
          <p:cNvPr id="3" name="Marcador de contenido 2">
            <a:extLst>
              <a:ext uri="{FF2B5EF4-FFF2-40B4-BE49-F238E27FC236}">
                <a16:creationId xmlns:a16="http://schemas.microsoft.com/office/drawing/2014/main" id="{EEAFBA8D-ECB7-774F-AE94-278355F2F873}"/>
              </a:ext>
            </a:extLst>
          </p:cNvPr>
          <p:cNvSpPr>
            <a:spLocks noGrp="1"/>
          </p:cNvSpPr>
          <p:nvPr>
            <p:ph idx="1"/>
          </p:nvPr>
        </p:nvSpPr>
        <p:spPr>
          <a:xfrm>
            <a:off x="442884" y="2322576"/>
            <a:ext cx="11261436" cy="4553712"/>
          </a:xfrm>
        </p:spPr>
        <p:txBody>
          <a:bodyPr>
            <a:noAutofit/>
          </a:bodyPr>
          <a:lstStyle/>
          <a:p>
            <a:pPr algn="just"/>
            <a:r>
              <a:rPr lang="es-CL" sz="2000" b="1" dirty="0">
                <a:solidFill>
                  <a:schemeClr val="accent1"/>
                </a:solidFill>
              </a:rPr>
              <a:t>Aumento de la productividad</a:t>
            </a:r>
            <a:r>
              <a:rPr lang="es-CL" sz="2000" b="1" dirty="0"/>
              <a:t>:</a:t>
            </a:r>
            <a:r>
              <a:rPr lang="es-CL" sz="2000" dirty="0"/>
              <a:t> la productividad aumenta porque los procesos están optimizados. Un informe que antes tardaría una hora en completarse, ahora sólo requiere de minutos, una reunión que tomaría dos horas ahora lleva una, porque todos los involucrados conocen la información y se hace más con la misma (o menos) cantidad de tiempo</a:t>
            </a:r>
          </a:p>
          <a:p>
            <a:pPr algn="just"/>
            <a:r>
              <a:rPr lang="es-CL" sz="2000" b="1" dirty="0">
                <a:solidFill>
                  <a:schemeClr val="accent1"/>
                </a:solidFill>
              </a:rPr>
              <a:t>Reducción de costes</a:t>
            </a:r>
            <a:r>
              <a:rPr lang="es-CL" sz="2000" b="1" dirty="0"/>
              <a:t>:</a:t>
            </a:r>
            <a:r>
              <a:rPr lang="es-CL" sz="2000" dirty="0"/>
              <a:t> con la tecnología BPM se puede hacer más con menos personal y menos herramientas. Además se gana efectividad al controlar los procesos y se evita el desperdicio de recursos, lo que resulta en un gran recorte de costes</a:t>
            </a:r>
          </a:p>
          <a:p>
            <a:pPr algn="just"/>
            <a:r>
              <a:rPr lang="es-CL" sz="2000" b="1" dirty="0">
                <a:solidFill>
                  <a:schemeClr val="accent1"/>
                </a:solidFill>
              </a:rPr>
              <a:t>Automatización de procesos y generación de evidencia</a:t>
            </a:r>
            <a:r>
              <a:rPr lang="es-CL" sz="2000" b="1" dirty="0"/>
              <a:t>:</a:t>
            </a:r>
            <a:r>
              <a:rPr lang="es-CL" sz="2000" dirty="0"/>
              <a:t> con la automatización hay menos repeticiones, no hay reelaboración, el proceso no se acumula y se puede acceder fácilmente a los datos. A la vista de la información es sencillo averiguar exactamente qué área de la empresa no está logrando sus objetivos, ya que los resultados se miden, facilitando la mejora y optimización.</a:t>
            </a:r>
          </a:p>
        </p:txBody>
      </p:sp>
    </p:spTree>
    <p:extLst>
      <p:ext uri="{BB962C8B-B14F-4D97-AF65-F5344CB8AC3E}">
        <p14:creationId xmlns:p14="http://schemas.microsoft.com/office/powerpoint/2010/main" val="4916800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25F95-8AAB-3B40-95D7-D5F416599CE0}"/>
              </a:ext>
            </a:extLst>
          </p:cNvPr>
          <p:cNvSpPr>
            <a:spLocks noGrp="1"/>
          </p:cNvSpPr>
          <p:nvPr>
            <p:ph type="title"/>
          </p:nvPr>
        </p:nvSpPr>
        <p:spPr>
          <a:xfrm>
            <a:off x="1557430" y="2694600"/>
            <a:ext cx="10561418" cy="1468800"/>
          </a:xfrm>
        </p:spPr>
        <p:txBody>
          <a:bodyPr/>
          <a:lstStyle/>
          <a:p>
            <a:pPr algn="ctr"/>
            <a:r>
              <a:rPr lang="es-CL" b="0" dirty="0">
                <a:latin typeface="Bradley Hand" pitchFamily="2" charset="77"/>
              </a:rPr>
              <a:t>FIN DE            </a:t>
            </a:r>
            <a:r>
              <a:rPr lang="es-CL" b="0" dirty="0">
                <a:solidFill>
                  <a:schemeClr val="accent1"/>
                </a:solidFill>
                <a:latin typeface="Bradley Hand" pitchFamily="2" charset="77"/>
              </a:rPr>
              <a:t>ESTA PARTE</a:t>
            </a:r>
            <a:endParaRPr lang="es-CL" b="0" dirty="0">
              <a:latin typeface="Bradley Hand" pitchFamily="2" charset="77"/>
            </a:endParaRPr>
          </a:p>
        </p:txBody>
      </p:sp>
    </p:spTree>
    <p:extLst>
      <p:ext uri="{BB962C8B-B14F-4D97-AF65-F5344CB8AC3E}">
        <p14:creationId xmlns:p14="http://schemas.microsoft.com/office/powerpoint/2010/main" val="2920238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Marcador de contenido 3">
            <a:extLst>
              <a:ext uri="{FF2B5EF4-FFF2-40B4-BE49-F238E27FC236}">
                <a16:creationId xmlns:a16="http://schemas.microsoft.com/office/drawing/2014/main" id="{9502519E-9A67-5948-858F-0FF5FA913E84}"/>
              </a:ext>
            </a:extLst>
          </p:cNvPr>
          <p:cNvGraphicFramePr>
            <a:graphicFrameLocks/>
          </p:cNvGraphicFramePr>
          <p:nvPr/>
        </p:nvGraphicFramePr>
        <p:xfrm>
          <a:off x="2886330" y="1587921"/>
          <a:ext cx="5253222" cy="44284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uadroTexto 2">
            <a:extLst>
              <a:ext uri="{FF2B5EF4-FFF2-40B4-BE49-F238E27FC236}">
                <a16:creationId xmlns:a16="http://schemas.microsoft.com/office/drawing/2014/main" id="{6B299244-58AD-774D-A73F-DC4704290032}"/>
              </a:ext>
            </a:extLst>
          </p:cNvPr>
          <p:cNvSpPr txBox="1"/>
          <p:nvPr/>
        </p:nvSpPr>
        <p:spPr>
          <a:xfrm>
            <a:off x="798358" y="1127559"/>
            <a:ext cx="3516193" cy="338554"/>
          </a:xfrm>
          <a:prstGeom prst="rect">
            <a:avLst/>
          </a:prstGeom>
          <a:noFill/>
        </p:spPr>
        <p:txBody>
          <a:bodyPr wrap="square" rtlCol="0">
            <a:spAutoFit/>
          </a:bodyPr>
          <a:lstStyle/>
          <a:p>
            <a:r>
              <a:rPr lang="es-CL" sz="1600" b="1" dirty="0">
                <a:solidFill>
                  <a:schemeClr val="tx1">
                    <a:lumMod val="85000"/>
                  </a:schemeClr>
                </a:solidFill>
              </a:rPr>
              <a:t>Tipos de Sistemas de información</a:t>
            </a:r>
          </a:p>
        </p:txBody>
      </p:sp>
      <p:sp>
        <p:nvSpPr>
          <p:cNvPr id="4" name="CuadroTexto 3">
            <a:extLst>
              <a:ext uri="{FF2B5EF4-FFF2-40B4-BE49-F238E27FC236}">
                <a16:creationId xmlns:a16="http://schemas.microsoft.com/office/drawing/2014/main" id="{9AD3FCE9-C881-6740-AB91-4FC103FE111C}"/>
              </a:ext>
            </a:extLst>
          </p:cNvPr>
          <p:cNvSpPr txBox="1"/>
          <p:nvPr/>
        </p:nvSpPr>
        <p:spPr>
          <a:xfrm>
            <a:off x="448968" y="1747048"/>
            <a:ext cx="3057745" cy="523220"/>
          </a:xfrm>
          <a:prstGeom prst="rect">
            <a:avLst/>
          </a:prstGeom>
          <a:noFill/>
        </p:spPr>
        <p:txBody>
          <a:bodyPr wrap="square" rtlCol="0">
            <a:spAutoFit/>
          </a:bodyPr>
          <a:lstStyle/>
          <a:p>
            <a:pPr lvl="1"/>
            <a:r>
              <a:rPr lang="es-CL" sz="1400" b="1" dirty="0">
                <a:solidFill>
                  <a:schemeClr val="accent2"/>
                </a:solidFill>
              </a:rPr>
              <a:t>Sistemas de Información Ejecutiva (ESS)</a:t>
            </a:r>
          </a:p>
        </p:txBody>
      </p:sp>
      <p:sp>
        <p:nvSpPr>
          <p:cNvPr id="5" name="CuadroTexto 4">
            <a:extLst>
              <a:ext uri="{FF2B5EF4-FFF2-40B4-BE49-F238E27FC236}">
                <a16:creationId xmlns:a16="http://schemas.microsoft.com/office/drawing/2014/main" id="{DC75EE5A-0EDF-3042-9D3C-7D2282CBA7DF}"/>
              </a:ext>
            </a:extLst>
          </p:cNvPr>
          <p:cNvSpPr txBox="1"/>
          <p:nvPr/>
        </p:nvSpPr>
        <p:spPr>
          <a:xfrm>
            <a:off x="456941" y="2590968"/>
            <a:ext cx="3057746" cy="523220"/>
          </a:xfrm>
          <a:prstGeom prst="rect">
            <a:avLst/>
          </a:prstGeom>
          <a:noFill/>
        </p:spPr>
        <p:txBody>
          <a:bodyPr wrap="square" rtlCol="0">
            <a:spAutoFit/>
          </a:bodyPr>
          <a:lstStyle/>
          <a:p>
            <a:pPr lvl="1"/>
            <a:r>
              <a:rPr lang="es-CL" sz="1400" b="1" dirty="0">
                <a:solidFill>
                  <a:schemeClr val="accent4">
                    <a:lumMod val="75000"/>
                  </a:schemeClr>
                </a:solidFill>
              </a:rPr>
              <a:t>Sistemas de Soporte de Decision es (DSS)</a:t>
            </a:r>
          </a:p>
        </p:txBody>
      </p:sp>
      <p:sp>
        <p:nvSpPr>
          <p:cNvPr id="6" name="CuadroTexto 5">
            <a:extLst>
              <a:ext uri="{FF2B5EF4-FFF2-40B4-BE49-F238E27FC236}">
                <a16:creationId xmlns:a16="http://schemas.microsoft.com/office/drawing/2014/main" id="{61127C73-CE98-7946-8D3E-95114AB74C48}"/>
              </a:ext>
            </a:extLst>
          </p:cNvPr>
          <p:cNvSpPr txBox="1"/>
          <p:nvPr/>
        </p:nvSpPr>
        <p:spPr>
          <a:xfrm>
            <a:off x="448361" y="3114188"/>
            <a:ext cx="3057745" cy="523220"/>
          </a:xfrm>
          <a:prstGeom prst="rect">
            <a:avLst/>
          </a:prstGeom>
          <a:noFill/>
        </p:spPr>
        <p:txBody>
          <a:bodyPr wrap="square" rtlCol="0">
            <a:spAutoFit/>
          </a:bodyPr>
          <a:lstStyle/>
          <a:p>
            <a:pPr lvl="1"/>
            <a:r>
              <a:rPr lang="es-CL" sz="1400" b="1" dirty="0">
                <a:solidFill>
                  <a:schemeClr val="accent4">
                    <a:lumMod val="75000"/>
                  </a:schemeClr>
                </a:solidFill>
              </a:rPr>
              <a:t>Sistemas de Información de Gestión (MIS)</a:t>
            </a:r>
          </a:p>
        </p:txBody>
      </p:sp>
      <p:sp>
        <p:nvSpPr>
          <p:cNvPr id="7" name="CuadroTexto 6">
            <a:extLst>
              <a:ext uri="{FF2B5EF4-FFF2-40B4-BE49-F238E27FC236}">
                <a16:creationId xmlns:a16="http://schemas.microsoft.com/office/drawing/2014/main" id="{A23E14D7-B822-8942-9FC6-DEB15E1E170D}"/>
              </a:ext>
            </a:extLst>
          </p:cNvPr>
          <p:cNvSpPr txBox="1"/>
          <p:nvPr/>
        </p:nvSpPr>
        <p:spPr>
          <a:xfrm>
            <a:off x="469066" y="4038428"/>
            <a:ext cx="2650759" cy="738664"/>
          </a:xfrm>
          <a:prstGeom prst="rect">
            <a:avLst/>
          </a:prstGeom>
          <a:noFill/>
        </p:spPr>
        <p:txBody>
          <a:bodyPr wrap="square" rtlCol="0">
            <a:spAutoFit/>
          </a:bodyPr>
          <a:lstStyle/>
          <a:p>
            <a:pPr lvl="1"/>
            <a:r>
              <a:rPr lang="es-CL" sz="1400" b="1" dirty="0">
                <a:solidFill>
                  <a:schemeClr val="accent4">
                    <a:lumMod val="60000"/>
                    <a:lumOff val="40000"/>
                  </a:schemeClr>
                </a:solidFill>
              </a:rPr>
              <a:t>Sistemas de Gestión del Conocimiento (KWS)</a:t>
            </a:r>
          </a:p>
        </p:txBody>
      </p:sp>
      <p:sp>
        <p:nvSpPr>
          <p:cNvPr id="8" name="CuadroTexto 7">
            <a:extLst>
              <a:ext uri="{FF2B5EF4-FFF2-40B4-BE49-F238E27FC236}">
                <a16:creationId xmlns:a16="http://schemas.microsoft.com/office/drawing/2014/main" id="{9BE2C596-091F-B84E-9E3C-75679C3C259C}"/>
              </a:ext>
            </a:extLst>
          </p:cNvPr>
          <p:cNvSpPr txBox="1"/>
          <p:nvPr/>
        </p:nvSpPr>
        <p:spPr>
          <a:xfrm>
            <a:off x="420163" y="5140378"/>
            <a:ext cx="2897969" cy="738664"/>
          </a:xfrm>
          <a:prstGeom prst="rect">
            <a:avLst/>
          </a:prstGeom>
          <a:noFill/>
        </p:spPr>
        <p:txBody>
          <a:bodyPr wrap="square" rtlCol="0">
            <a:spAutoFit/>
          </a:bodyPr>
          <a:lstStyle/>
          <a:p>
            <a:pPr lvl="1"/>
            <a:r>
              <a:rPr lang="es-CL" sz="1400" b="1" dirty="0">
                <a:solidFill>
                  <a:srgbClr val="00B0F0"/>
                </a:solidFill>
              </a:rPr>
              <a:t>Sistemas de Procesamiento  de Transacciones (TPS)</a:t>
            </a:r>
          </a:p>
        </p:txBody>
      </p:sp>
      <p:sp>
        <p:nvSpPr>
          <p:cNvPr id="9" name="CuadroTexto 8">
            <a:extLst>
              <a:ext uri="{FF2B5EF4-FFF2-40B4-BE49-F238E27FC236}">
                <a16:creationId xmlns:a16="http://schemas.microsoft.com/office/drawing/2014/main" id="{BEBE913C-BA30-D14E-95F6-F919057529EB}"/>
              </a:ext>
            </a:extLst>
          </p:cNvPr>
          <p:cNvSpPr txBox="1"/>
          <p:nvPr/>
        </p:nvSpPr>
        <p:spPr>
          <a:xfrm>
            <a:off x="2890173" y="6076856"/>
            <a:ext cx="1153631" cy="430887"/>
          </a:xfrm>
          <a:prstGeom prst="rect">
            <a:avLst/>
          </a:prstGeom>
          <a:noFill/>
        </p:spPr>
        <p:txBody>
          <a:bodyPr wrap="square" rtlCol="0">
            <a:spAutoFit/>
          </a:bodyPr>
          <a:lstStyle/>
          <a:p>
            <a:r>
              <a:rPr lang="es-CL" sz="1100" dirty="0"/>
              <a:t>Producción y Logística</a:t>
            </a:r>
          </a:p>
        </p:txBody>
      </p:sp>
      <p:sp>
        <p:nvSpPr>
          <p:cNvPr id="10" name="CuadroTexto 9">
            <a:extLst>
              <a:ext uri="{FF2B5EF4-FFF2-40B4-BE49-F238E27FC236}">
                <a16:creationId xmlns:a16="http://schemas.microsoft.com/office/drawing/2014/main" id="{ABA2A805-4A2B-3746-A755-C78CD64A1CC3}"/>
              </a:ext>
            </a:extLst>
          </p:cNvPr>
          <p:cNvSpPr txBox="1"/>
          <p:nvPr/>
        </p:nvSpPr>
        <p:spPr>
          <a:xfrm>
            <a:off x="4085695" y="6115586"/>
            <a:ext cx="790050" cy="261610"/>
          </a:xfrm>
          <a:prstGeom prst="rect">
            <a:avLst/>
          </a:prstGeom>
          <a:noFill/>
        </p:spPr>
        <p:txBody>
          <a:bodyPr wrap="square" rtlCol="0">
            <a:spAutoFit/>
          </a:bodyPr>
          <a:lstStyle/>
          <a:p>
            <a:r>
              <a:rPr lang="es-CL" sz="1100" dirty="0"/>
              <a:t>Finanzas</a:t>
            </a:r>
          </a:p>
        </p:txBody>
      </p:sp>
      <p:sp>
        <p:nvSpPr>
          <p:cNvPr id="11" name="CuadroTexto 10">
            <a:extLst>
              <a:ext uri="{FF2B5EF4-FFF2-40B4-BE49-F238E27FC236}">
                <a16:creationId xmlns:a16="http://schemas.microsoft.com/office/drawing/2014/main" id="{28BB1836-103B-3A4D-A5E7-ECAB180C3BF5}"/>
              </a:ext>
            </a:extLst>
          </p:cNvPr>
          <p:cNvSpPr txBox="1"/>
          <p:nvPr/>
        </p:nvSpPr>
        <p:spPr>
          <a:xfrm>
            <a:off x="5133923" y="6092039"/>
            <a:ext cx="855081" cy="430887"/>
          </a:xfrm>
          <a:prstGeom prst="rect">
            <a:avLst/>
          </a:prstGeom>
          <a:noFill/>
        </p:spPr>
        <p:txBody>
          <a:bodyPr wrap="square" rtlCol="0">
            <a:spAutoFit/>
          </a:bodyPr>
          <a:lstStyle/>
          <a:p>
            <a:r>
              <a:rPr lang="es-CL" sz="1100" dirty="0"/>
              <a:t>Recursos Humanos</a:t>
            </a:r>
          </a:p>
        </p:txBody>
      </p:sp>
      <p:sp>
        <p:nvSpPr>
          <p:cNvPr id="12" name="CuadroTexto 11">
            <a:extLst>
              <a:ext uri="{FF2B5EF4-FFF2-40B4-BE49-F238E27FC236}">
                <a16:creationId xmlns:a16="http://schemas.microsoft.com/office/drawing/2014/main" id="{0F6AE0B4-1A2B-2245-8FBE-0886FC810708}"/>
              </a:ext>
            </a:extLst>
          </p:cNvPr>
          <p:cNvSpPr txBox="1"/>
          <p:nvPr/>
        </p:nvSpPr>
        <p:spPr>
          <a:xfrm>
            <a:off x="6202997" y="6115586"/>
            <a:ext cx="1293263" cy="430887"/>
          </a:xfrm>
          <a:prstGeom prst="rect">
            <a:avLst/>
          </a:prstGeom>
          <a:noFill/>
        </p:spPr>
        <p:txBody>
          <a:bodyPr wrap="square" rtlCol="0">
            <a:spAutoFit/>
          </a:bodyPr>
          <a:lstStyle/>
          <a:p>
            <a:r>
              <a:rPr lang="es-CL" sz="1100" dirty="0"/>
              <a:t>Administración y Contabilidad</a:t>
            </a:r>
          </a:p>
        </p:txBody>
      </p:sp>
      <p:sp>
        <p:nvSpPr>
          <p:cNvPr id="13" name="CuadroTexto 12">
            <a:extLst>
              <a:ext uri="{FF2B5EF4-FFF2-40B4-BE49-F238E27FC236}">
                <a16:creationId xmlns:a16="http://schemas.microsoft.com/office/drawing/2014/main" id="{B97ED8CF-4915-5240-B647-18A28CD5AB7D}"/>
              </a:ext>
            </a:extLst>
          </p:cNvPr>
          <p:cNvSpPr txBox="1"/>
          <p:nvPr/>
        </p:nvSpPr>
        <p:spPr>
          <a:xfrm>
            <a:off x="7496260" y="6115586"/>
            <a:ext cx="1153631" cy="430887"/>
          </a:xfrm>
          <a:prstGeom prst="rect">
            <a:avLst/>
          </a:prstGeom>
          <a:noFill/>
        </p:spPr>
        <p:txBody>
          <a:bodyPr wrap="square" rtlCol="0">
            <a:spAutoFit/>
          </a:bodyPr>
          <a:lstStyle/>
          <a:p>
            <a:r>
              <a:rPr lang="es-CL" sz="1100" dirty="0"/>
              <a:t>Ventas y Marketing</a:t>
            </a:r>
          </a:p>
        </p:txBody>
      </p:sp>
      <p:sp>
        <p:nvSpPr>
          <p:cNvPr id="14" name="CuadroTexto 13">
            <a:extLst>
              <a:ext uri="{FF2B5EF4-FFF2-40B4-BE49-F238E27FC236}">
                <a16:creationId xmlns:a16="http://schemas.microsoft.com/office/drawing/2014/main" id="{BDD08F7D-88F9-7E45-A7D1-87B3BB0A709D}"/>
              </a:ext>
            </a:extLst>
          </p:cNvPr>
          <p:cNvSpPr txBox="1"/>
          <p:nvPr/>
        </p:nvSpPr>
        <p:spPr>
          <a:xfrm>
            <a:off x="5801367" y="1120713"/>
            <a:ext cx="1956890" cy="338554"/>
          </a:xfrm>
          <a:prstGeom prst="rect">
            <a:avLst/>
          </a:prstGeom>
          <a:noFill/>
        </p:spPr>
        <p:txBody>
          <a:bodyPr wrap="square" rtlCol="0">
            <a:spAutoFit/>
          </a:bodyPr>
          <a:lstStyle/>
          <a:p>
            <a:r>
              <a:rPr lang="es-CL" sz="1600" b="1" dirty="0">
                <a:solidFill>
                  <a:schemeClr val="tx1">
                    <a:lumMod val="85000"/>
                  </a:schemeClr>
                </a:solidFill>
              </a:rPr>
              <a:t>Grupo al que Sirve</a:t>
            </a:r>
          </a:p>
        </p:txBody>
      </p:sp>
      <p:sp>
        <p:nvSpPr>
          <p:cNvPr id="15" name="CuadroTexto 14">
            <a:extLst>
              <a:ext uri="{FF2B5EF4-FFF2-40B4-BE49-F238E27FC236}">
                <a16:creationId xmlns:a16="http://schemas.microsoft.com/office/drawing/2014/main" id="{0BDB550F-8D44-A848-84EB-5B466CF10208}"/>
              </a:ext>
            </a:extLst>
          </p:cNvPr>
          <p:cNvSpPr txBox="1"/>
          <p:nvPr/>
        </p:nvSpPr>
        <p:spPr>
          <a:xfrm>
            <a:off x="8894006" y="1119129"/>
            <a:ext cx="1956890" cy="338554"/>
          </a:xfrm>
          <a:prstGeom prst="rect">
            <a:avLst/>
          </a:prstGeom>
          <a:noFill/>
        </p:spPr>
        <p:txBody>
          <a:bodyPr wrap="square" rtlCol="0">
            <a:spAutoFit/>
          </a:bodyPr>
          <a:lstStyle/>
          <a:p>
            <a:r>
              <a:rPr lang="es-CL" sz="1600" b="1" dirty="0">
                <a:solidFill>
                  <a:schemeClr val="tx1">
                    <a:lumMod val="85000"/>
                  </a:schemeClr>
                </a:solidFill>
              </a:rPr>
              <a:t>Clase de Apoyo</a:t>
            </a:r>
          </a:p>
        </p:txBody>
      </p:sp>
      <p:sp>
        <p:nvSpPr>
          <p:cNvPr id="17" name="CuadroTexto 16">
            <a:extLst>
              <a:ext uri="{FF2B5EF4-FFF2-40B4-BE49-F238E27FC236}">
                <a16:creationId xmlns:a16="http://schemas.microsoft.com/office/drawing/2014/main" id="{7FE49CAB-5AB3-D74B-844E-E6B7D991D68F}"/>
              </a:ext>
            </a:extLst>
          </p:cNvPr>
          <p:cNvSpPr txBox="1"/>
          <p:nvPr/>
        </p:nvSpPr>
        <p:spPr>
          <a:xfrm>
            <a:off x="6081718" y="1982010"/>
            <a:ext cx="1278115" cy="430887"/>
          </a:xfrm>
          <a:prstGeom prst="rect">
            <a:avLst/>
          </a:prstGeom>
          <a:noFill/>
        </p:spPr>
        <p:txBody>
          <a:bodyPr wrap="square" rtlCol="0">
            <a:spAutoFit/>
          </a:bodyPr>
          <a:lstStyle/>
          <a:p>
            <a:r>
              <a:rPr lang="es-CL" sz="1100" dirty="0"/>
              <a:t>Administradores de nivel superior</a:t>
            </a:r>
          </a:p>
        </p:txBody>
      </p:sp>
      <p:sp>
        <p:nvSpPr>
          <p:cNvPr id="18" name="CuadroTexto 17">
            <a:extLst>
              <a:ext uri="{FF2B5EF4-FFF2-40B4-BE49-F238E27FC236}">
                <a16:creationId xmlns:a16="http://schemas.microsoft.com/office/drawing/2014/main" id="{C42ED124-97EE-004A-8EB5-96A2D3FF9666}"/>
              </a:ext>
            </a:extLst>
          </p:cNvPr>
          <p:cNvSpPr txBox="1"/>
          <p:nvPr/>
        </p:nvSpPr>
        <p:spPr>
          <a:xfrm>
            <a:off x="6513934" y="2883754"/>
            <a:ext cx="1278115" cy="430887"/>
          </a:xfrm>
          <a:prstGeom prst="rect">
            <a:avLst/>
          </a:prstGeom>
          <a:noFill/>
        </p:spPr>
        <p:txBody>
          <a:bodyPr wrap="square" rtlCol="0">
            <a:spAutoFit/>
          </a:bodyPr>
          <a:lstStyle/>
          <a:p>
            <a:r>
              <a:rPr lang="es-CL" sz="1100" dirty="0"/>
              <a:t>Administradores de nivel Medio</a:t>
            </a:r>
          </a:p>
        </p:txBody>
      </p:sp>
      <p:sp>
        <p:nvSpPr>
          <p:cNvPr id="20" name="CuadroTexto 19">
            <a:extLst>
              <a:ext uri="{FF2B5EF4-FFF2-40B4-BE49-F238E27FC236}">
                <a16:creationId xmlns:a16="http://schemas.microsoft.com/office/drawing/2014/main" id="{23AC9744-6805-4643-8300-E04F048577AA}"/>
              </a:ext>
            </a:extLst>
          </p:cNvPr>
          <p:cNvSpPr txBox="1"/>
          <p:nvPr/>
        </p:nvSpPr>
        <p:spPr>
          <a:xfrm>
            <a:off x="7152991" y="3989562"/>
            <a:ext cx="1278115" cy="430887"/>
          </a:xfrm>
          <a:prstGeom prst="rect">
            <a:avLst/>
          </a:prstGeom>
          <a:noFill/>
        </p:spPr>
        <p:txBody>
          <a:bodyPr wrap="square" rtlCol="0">
            <a:spAutoFit/>
          </a:bodyPr>
          <a:lstStyle/>
          <a:p>
            <a:r>
              <a:rPr lang="es-CL" sz="1100" dirty="0"/>
              <a:t>Trabajadores de Conocimiento</a:t>
            </a:r>
          </a:p>
        </p:txBody>
      </p:sp>
      <p:sp>
        <p:nvSpPr>
          <p:cNvPr id="21" name="CuadroTexto 20">
            <a:extLst>
              <a:ext uri="{FF2B5EF4-FFF2-40B4-BE49-F238E27FC236}">
                <a16:creationId xmlns:a16="http://schemas.microsoft.com/office/drawing/2014/main" id="{C69BEF12-5E86-CE4D-AA11-B1F4D5155954}"/>
              </a:ext>
            </a:extLst>
          </p:cNvPr>
          <p:cNvSpPr txBox="1"/>
          <p:nvPr/>
        </p:nvSpPr>
        <p:spPr>
          <a:xfrm>
            <a:off x="7840743" y="5217721"/>
            <a:ext cx="1278115" cy="430887"/>
          </a:xfrm>
          <a:prstGeom prst="rect">
            <a:avLst/>
          </a:prstGeom>
          <a:noFill/>
        </p:spPr>
        <p:txBody>
          <a:bodyPr wrap="square" rtlCol="0">
            <a:spAutoFit/>
          </a:bodyPr>
          <a:lstStyle/>
          <a:p>
            <a:r>
              <a:rPr lang="es-CL" sz="1100" dirty="0"/>
              <a:t>Trabajadores Operativos</a:t>
            </a:r>
          </a:p>
        </p:txBody>
      </p:sp>
      <p:sp>
        <p:nvSpPr>
          <p:cNvPr id="22" name="CuadroTexto 21">
            <a:extLst>
              <a:ext uri="{FF2B5EF4-FFF2-40B4-BE49-F238E27FC236}">
                <a16:creationId xmlns:a16="http://schemas.microsoft.com/office/drawing/2014/main" id="{C6FFAB74-1756-1843-82B2-C2DAEF7EBE0D}"/>
              </a:ext>
            </a:extLst>
          </p:cNvPr>
          <p:cNvSpPr txBox="1"/>
          <p:nvPr/>
        </p:nvSpPr>
        <p:spPr>
          <a:xfrm>
            <a:off x="9000941" y="2008658"/>
            <a:ext cx="1552994" cy="261610"/>
          </a:xfrm>
          <a:prstGeom prst="rect">
            <a:avLst/>
          </a:prstGeom>
          <a:noFill/>
        </p:spPr>
        <p:txBody>
          <a:bodyPr wrap="square" rtlCol="0">
            <a:spAutoFit/>
          </a:bodyPr>
          <a:lstStyle/>
          <a:p>
            <a:r>
              <a:rPr lang="es-CL" sz="1100" dirty="0"/>
              <a:t>Planes a Largo Plazo</a:t>
            </a:r>
          </a:p>
        </p:txBody>
      </p:sp>
      <p:sp>
        <p:nvSpPr>
          <p:cNvPr id="23" name="CuadroTexto 22">
            <a:extLst>
              <a:ext uri="{FF2B5EF4-FFF2-40B4-BE49-F238E27FC236}">
                <a16:creationId xmlns:a16="http://schemas.microsoft.com/office/drawing/2014/main" id="{FA7FD0CF-EE67-3C40-8C20-7B24E36869DE}"/>
              </a:ext>
            </a:extLst>
          </p:cNvPr>
          <p:cNvSpPr txBox="1"/>
          <p:nvPr/>
        </p:nvSpPr>
        <p:spPr>
          <a:xfrm>
            <a:off x="9041075" y="2895466"/>
            <a:ext cx="1875067" cy="261610"/>
          </a:xfrm>
          <a:prstGeom prst="rect">
            <a:avLst/>
          </a:prstGeom>
          <a:noFill/>
        </p:spPr>
        <p:txBody>
          <a:bodyPr wrap="square" rtlCol="0">
            <a:spAutoFit/>
          </a:bodyPr>
          <a:lstStyle/>
          <a:p>
            <a:r>
              <a:rPr lang="es-CL" sz="1100" dirty="0"/>
              <a:t>Control y Seguimiento</a:t>
            </a:r>
          </a:p>
        </p:txBody>
      </p:sp>
      <p:sp>
        <p:nvSpPr>
          <p:cNvPr id="24" name="CuadroTexto 23">
            <a:extLst>
              <a:ext uri="{FF2B5EF4-FFF2-40B4-BE49-F238E27FC236}">
                <a16:creationId xmlns:a16="http://schemas.microsoft.com/office/drawing/2014/main" id="{EC706AE5-20C9-2748-A6C2-8ECE75F04720}"/>
              </a:ext>
            </a:extLst>
          </p:cNvPr>
          <p:cNvSpPr txBox="1"/>
          <p:nvPr/>
        </p:nvSpPr>
        <p:spPr>
          <a:xfrm>
            <a:off x="9041624" y="4023438"/>
            <a:ext cx="1875067" cy="430887"/>
          </a:xfrm>
          <a:prstGeom prst="rect">
            <a:avLst/>
          </a:prstGeom>
          <a:noFill/>
        </p:spPr>
        <p:txBody>
          <a:bodyPr wrap="square" rtlCol="0">
            <a:spAutoFit/>
          </a:bodyPr>
          <a:lstStyle/>
          <a:p>
            <a:r>
              <a:rPr lang="es-CL" sz="1100" dirty="0"/>
              <a:t>Diseño de Producción</a:t>
            </a:r>
          </a:p>
          <a:p>
            <a:r>
              <a:rPr lang="es-CL" sz="1100" dirty="0"/>
              <a:t>Manejo de Información</a:t>
            </a:r>
          </a:p>
        </p:txBody>
      </p:sp>
      <p:sp>
        <p:nvSpPr>
          <p:cNvPr id="25" name="CuadroTexto 24">
            <a:extLst>
              <a:ext uri="{FF2B5EF4-FFF2-40B4-BE49-F238E27FC236}">
                <a16:creationId xmlns:a16="http://schemas.microsoft.com/office/drawing/2014/main" id="{62A479B5-45F7-C947-8CAD-5432940053BE}"/>
              </a:ext>
            </a:extLst>
          </p:cNvPr>
          <p:cNvSpPr txBox="1"/>
          <p:nvPr/>
        </p:nvSpPr>
        <p:spPr>
          <a:xfrm>
            <a:off x="9041624" y="5217721"/>
            <a:ext cx="2017898" cy="261610"/>
          </a:xfrm>
          <a:prstGeom prst="rect">
            <a:avLst/>
          </a:prstGeom>
          <a:noFill/>
        </p:spPr>
        <p:txBody>
          <a:bodyPr wrap="square" rtlCol="0">
            <a:spAutoFit/>
          </a:bodyPr>
          <a:lstStyle/>
          <a:p>
            <a:r>
              <a:rPr lang="es-CL" sz="1100" dirty="0"/>
              <a:t>Monitoreo de Tareas Diarias</a:t>
            </a:r>
          </a:p>
        </p:txBody>
      </p:sp>
      <p:sp>
        <p:nvSpPr>
          <p:cNvPr id="27" name="Rectángulo 26">
            <a:extLst>
              <a:ext uri="{FF2B5EF4-FFF2-40B4-BE49-F238E27FC236}">
                <a16:creationId xmlns:a16="http://schemas.microsoft.com/office/drawing/2014/main" id="{BEA0562A-F3F2-DE4A-B792-F84A6F4DC95A}"/>
              </a:ext>
            </a:extLst>
          </p:cNvPr>
          <p:cNvSpPr/>
          <p:nvPr/>
        </p:nvSpPr>
        <p:spPr>
          <a:xfrm>
            <a:off x="146303" y="125615"/>
            <a:ext cx="10216897" cy="646331"/>
          </a:xfrm>
          <a:prstGeom prst="rect">
            <a:avLst/>
          </a:prstGeom>
          <a:solidFill>
            <a:schemeClr val="bg1"/>
          </a:solidFill>
        </p:spPr>
        <p:txBody>
          <a:bodyPr wrap="square">
            <a:spAutoFit/>
          </a:bodyPr>
          <a:lstStyle/>
          <a:p>
            <a:r>
              <a:rPr lang="es-CL" sz="3600" dirty="0">
                <a:latin typeface="+mj-lt"/>
                <a:ea typeface="+mj-ea"/>
                <a:cs typeface="+mj-cs"/>
              </a:rPr>
              <a:t>LOS SI EN LA PIRAMIDE DE DECISIONES</a:t>
            </a:r>
          </a:p>
        </p:txBody>
      </p:sp>
    </p:spTree>
    <p:extLst>
      <p:ext uri="{BB962C8B-B14F-4D97-AF65-F5344CB8AC3E}">
        <p14:creationId xmlns:p14="http://schemas.microsoft.com/office/powerpoint/2010/main" val="17267763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ircle(in)">
                                      <p:cBhvr>
                                        <p:cTn id="16" dur="2000"/>
                                        <p:tgtEl>
                                          <p:spTgt spid="5"/>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in)">
                                      <p:cBhvr>
                                        <p:cTn id="19" dur="2000"/>
                                        <p:tgtEl>
                                          <p:spTgt spid="6"/>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ircle(in)">
                                      <p:cBhvr>
                                        <p:cTn id="22" dur="2000"/>
                                        <p:tgtEl>
                                          <p:spTgt spid="7"/>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circle(in)">
                                      <p:cBhvr>
                                        <p:cTn id="25" dur="2000"/>
                                        <p:tgtEl>
                                          <p:spTgt spid="8"/>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circle(in)">
                                      <p:cBhvr>
                                        <p:cTn id="28" dur="2000"/>
                                        <p:tgtEl>
                                          <p:spTgt spid="9"/>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circle(in)">
                                      <p:cBhvr>
                                        <p:cTn id="31" dur="2000"/>
                                        <p:tgtEl>
                                          <p:spTgt spid="10"/>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circle(in)">
                                      <p:cBhvr>
                                        <p:cTn id="34" dur="2000"/>
                                        <p:tgtEl>
                                          <p:spTgt spid="11"/>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circle(in)">
                                      <p:cBhvr>
                                        <p:cTn id="37" dur="2000"/>
                                        <p:tgtEl>
                                          <p:spTgt spid="12"/>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circle(in)">
                                      <p:cBhvr>
                                        <p:cTn id="40" dur="2000"/>
                                        <p:tgtEl>
                                          <p:spTgt spid="13"/>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circle(in)">
                                      <p:cBhvr>
                                        <p:cTn id="43" dur="2000"/>
                                        <p:tgtEl>
                                          <p:spTgt spid="14"/>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circle(in)">
                                      <p:cBhvr>
                                        <p:cTn id="46" dur="2000"/>
                                        <p:tgtEl>
                                          <p:spTgt spid="15"/>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circle(in)">
                                      <p:cBhvr>
                                        <p:cTn id="49" dur="2000"/>
                                        <p:tgtEl>
                                          <p:spTgt spid="17"/>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circle(in)">
                                      <p:cBhvr>
                                        <p:cTn id="52" dur="2000"/>
                                        <p:tgtEl>
                                          <p:spTgt spid="18"/>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in)">
                                      <p:cBhvr>
                                        <p:cTn id="55" dur="2000"/>
                                        <p:tgtEl>
                                          <p:spTgt spid="20"/>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circle(in)">
                                      <p:cBhvr>
                                        <p:cTn id="58" dur="2000"/>
                                        <p:tgtEl>
                                          <p:spTgt spid="21"/>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circle(in)">
                                      <p:cBhvr>
                                        <p:cTn id="61" dur="2000"/>
                                        <p:tgtEl>
                                          <p:spTgt spid="22"/>
                                        </p:tgtEl>
                                      </p:cBhvr>
                                    </p:animEffect>
                                  </p:childTnLst>
                                </p:cTn>
                              </p:par>
                              <p:par>
                                <p:cTn id="62" presetID="6" presetClass="entr" presetSubtype="16"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circle(in)">
                                      <p:cBhvr>
                                        <p:cTn id="64" dur="2000"/>
                                        <p:tgtEl>
                                          <p:spTgt spid="23"/>
                                        </p:tgtEl>
                                      </p:cBhvr>
                                    </p:animEffect>
                                  </p:childTnLst>
                                </p:cTn>
                              </p:par>
                              <p:par>
                                <p:cTn id="65" presetID="6" presetClass="entr" presetSubtype="16"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circle(in)">
                                      <p:cBhvr>
                                        <p:cTn id="67" dur="2000"/>
                                        <p:tgtEl>
                                          <p:spTgt spid="24"/>
                                        </p:tgtEl>
                                      </p:cBhvr>
                                    </p:animEffect>
                                  </p:childTnLst>
                                </p:cTn>
                              </p:par>
                              <p:par>
                                <p:cTn id="68" presetID="6" presetClass="entr" presetSubtype="16"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circle(in)">
                                      <p:cBhvr>
                                        <p:cTn id="70"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p:bldP spid="4" grpId="0"/>
      <p:bldP spid="5" grpId="0"/>
      <p:bldP spid="6" grpId="0"/>
      <p:bldP spid="7" grpId="0"/>
      <p:bldP spid="8" grpId="0"/>
      <p:bldP spid="9" grpId="0"/>
      <p:bldP spid="10" grpId="0"/>
      <p:bldP spid="11" grpId="0"/>
      <p:bldP spid="12" grpId="0"/>
      <p:bldP spid="13" grpId="0"/>
      <p:bldP spid="14" grpId="0"/>
      <p:bldP spid="15" grpId="0"/>
      <p:bldP spid="17" grpId="0"/>
      <p:bldP spid="18" grpId="0"/>
      <p:bldP spid="20" grpId="0"/>
      <p:bldP spid="21" grpId="0"/>
      <p:bldP spid="22" grpId="0"/>
      <p:bldP spid="23" grpId="0"/>
      <p:bldP spid="24"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AE9FEB-4529-2541-8BF8-6E703765A847}"/>
              </a:ext>
            </a:extLst>
          </p:cNvPr>
          <p:cNvSpPr>
            <a:spLocks noGrp="1"/>
          </p:cNvSpPr>
          <p:nvPr>
            <p:ph type="title"/>
          </p:nvPr>
        </p:nvSpPr>
        <p:spPr/>
        <p:txBody>
          <a:bodyPr/>
          <a:lstStyle/>
          <a:p>
            <a:r>
              <a:rPr lang="es-CL" dirty="0"/>
              <a:t>Otros Tipos de SI… (ERP)</a:t>
            </a:r>
          </a:p>
        </p:txBody>
      </p:sp>
      <p:sp>
        <p:nvSpPr>
          <p:cNvPr id="3" name="Marcador de contenido 2">
            <a:extLst>
              <a:ext uri="{FF2B5EF4-FFF2-40B4-BE49-F238E27FC236}">
                <a16:creationId xmlns:a16="http://schemas.microsoft.com/office/drawing/2014/main" id="{3909FD76-0DAC-BD42-8832-45A537DC4A85}"/>
              </a:ext>
            </a:extLst>
          </p:cNvPr>
          <p:cNvSpPr>
            <a:spLocks noGrp="1"/>
          </p:cNvSpPr>
          <p:nvPr>
            <p:ph idx="1"/>
          </p:nvPr>
        </p:nvSpPr>
        <p:spPr>
          <a:xfrm>
            <a:off x="121521" y="2322576"/>
            <a:ext cx="8616079" cy="4383023"/>
          </a:xfrm>
        </p:spPr>
        <p:txBody>
          <a:bodyPr>
            <a:normAutofit fontScale="47500" lnSpcReduction="20000"/>
          </a:bodyPr>
          <a:lstStyle/>
          <a:p>
            <a:pPr algn="just" fontAlgn="base"/>
            <a:r>
              <a:rPr lang="es-CL" sz="4200" b="1" dirty="0">
                <a:solidFill>
                  <a:schemeClr val="accent1"/>
                </a:solidFill>
              </a:rPr>
              <a:t>Los Sistemas de Colaboración Empresarial</a:t>
            </a:r>
            <a:r>
              <a:rPr lang="es-CL" sz="3800" b="1" dirty="0"/>
              <a:t>, </a:t>
            </a:r>
            <a:r>
              <a:rPr lang="es-CL" sz="3800" dirty="0"/>
              <a:t>ERP (Enterprise Resoure Planning):  es un sistema de información integral que cubre todas las áreas funcionales de una empresa de forma integrada: finanzas, producción, compras, ventas, recursos humanos, etc. Esta sistema combina la función de los distintos programas de gestión en un solo, basando en una única base de datos centralizada</a:t>
            </a:r>
            <a:endParaRPr lang="es-CL" sz="3800" b="1" dirty="0"/>
          </a:p>
          <a:p>
            <a:pPr lvl="1" algn="just" fontAlgn="base"/>
            <a:r>
              <a:rPr lang="es-CL" sz="3800" dirty="0"/>
              <a:t>Los ERP, son uno de los tipos de sistemas de información más utilizados</a:t>
            </a:r>
          </a:p>
          <a:p>
            <a:pPr lvl="1" algn="just" fontAlgn="base"/>
            <a:r>
              <a:rPr lang="es-CL" sz="3800" dirty="0"/>
              <a:t>Ayudan a los directivos de una empresa a controlar el flujo de información en sus organizaciones</a:t>
            </a:r>
          </a:p>
          <a:p>
            <a:pPr lvl="1" algn="just" fontAlgn="base"/>
            <a:r>
              <a:rPr lang="es-CL" sz="3800" dirty="0"/>
              <a:t>Se trata de uno de los tipos de sistemas de información que no son específicos de un nivel concreto en la organización, sino que proporcionan un soporte importante para una amplia gama de usuarios </a:t>
            </a:r>
          </a:p>
          <a:p>
            <a:pPr lvl="1" algn="just" fontAlgn="base"/>
            <a:r>
              <a:rPr lang="es-CL" sz="3800" dirty="0"/>
              <a:t>Estos sistemas de información están diseñados para soportar tareas de oficina como sistemas multimedia, correos electrónicos, videoconferencias y transferencias de archivos.</a:t>
            </a:r>
          </a:p>
          <a:p>
            <a:endParaRPr lang="es-CL" dirty="0"/>
          </a:p>
        </p:txBody>
      </p:sp>
      <p:pic>
        <p:nvPicPr>
          <p:cNvPr id="5" name="Imagen 4">
            <a:extLst>
              <a:ext uri="{FF2B5EF4-FFF2-40B4-BE49-F238E27FC236}">
                <a16:creationId xmlns:a16="http://schemas.microsoft.com/office/drawing/2014/main" id="{FC73A392-5C68-B240-BC14-C2FF514DE8A4}"/>
              </a:ext>
            </a:extLst>
          </p:cNvPr>
          <p:cNvPicPr>
            <a:picLocks noChangeAspect="1"/>
          </p:cNvPicPr>
          <p:nvPr/>
        </p:nvPicPr>
        <p:blipFill>
          <a:blip r:embed="rId2"/>
          <a:stretch>
            <a:fillRect/>
          </a:stretch>
        </p:blipFill>
        <p:spPr>
          <a:xfrm>
            <a:off x="8873067" y="2980267"/>
            <a:ext cx="3319764" cy="2043568"/>
          </a:xfrm>
          <a:prstGeom prst="rect">
            <a:avLst/>
          </a:prstGeom>
        </p:spPr>
      </p:pic>
    </p:spTree>
    <p:extLst>
      <p:ext uri="{BB962C8B-B14F-4D97-AF65-F5344CB8AC3E}">
        <p14:creationId xmlns:p14="http://schemas.microsoft.com/office/powerpoint/2010/main" val="6752388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7FF904-29A7-8E45-9198-30D546366810}"/>
              </a:ext>
            </a:extLst>
          </p:cNvPr>
          <p:cNvSpPr>
            <a:spLocks noGrp="1"/>
          </p:cNvSpPr>
          <p:nvPr>
            <p:ph type="title"/>
          </p:nvPr>
        </p:nvSpPr>
        <p:spPr/>
        <p:txBody>
          <a:bodyPr/>
          <a:lstStyle/>
          <a:p>
            <a:r>
              <a:rPr lang="es-CL" dirty="0"/>
              <a:t>Componentes de un ERP</a:t>
            </a:r>
          </a:p>
        </p:txBody>
      </p:sp>
      <p:sp>
        <p:nvSpPr>
          <p:cNvPr id="3" name="Marcador de contenido 2">
            <a:extLst>
              <a:ext uri="{FF2B5EF4-FFF2-40B4-BE49-F238E27FC236}">
                <a16:creationId xmlns:a16="http://schemas.microsoft.com/office/drawing/2014/main" id="{4F207C2D-B4A9-FB47-85ED-143B76D4B10A}"/>
              </a:ext>
            </a:extLst>
          </p:cNvPr>
          <p:cNvSpPr>
            <a:spLocks noGrp="1"/>
          </p:cNvSpPr>
          <p:nvPr>
            <p:ph idx="1"/>
          </p:nvPr>
        </p:nvSpPr>
        <p:spPr>
          <a:xfrm>
            <a:off x="155355" y="2434337"/>
            <a:ext cx="11881289" cy="4149344"/>
          </a:xfrm>
        </p:spPr>
        <p:txBody>
          <a:bodyPr>
            <a:normAutofit/>
          </a:bodyPr>
          <a:lstStyle/>
          <a:p>
            <a:pPr algn="just"/>
            <a:r>
              <a:rPr lang="es-CL" b="1" dirty="0">
                <a:solidFill>
                  <a:schemeClr val="accent1"/>
                </a:solidFill>
              </a:rPr>
              <a:t>Finanzas</a:t>
            </a:r>
            <a:r>
              <a:rPr lang="es-CL" dirty="0"/>
              <a:t>: el sistema ERP de Gestión Empresarial permite monitorear las actividades de la empresa, obteniendo conocimiento de la cadena de valor e identificar áreas de oportunidad que permitan impulsar la productividad</a:t>
            </a:r>
          </a:p>
          <a:p>
            <a:pPr algn="just"/>
            <a:r>
              <a:rPr lang="es-CL" b="1" dirty="0">
                <a:solidFill>
                  <a:schemeClr val="accent1"/>
                </a:solidFill>
              </a:rPr>
              <a:t>Compras</a:t>
            </a:r>
            <a:r>
              <a:rPr lang="es-CL" dirty="0"/>
              <a:t>: permite tener y visualizar información valiosa que ayudará a planificar las compras. Genera reportes de relación entre pedidos, entrada de almacén y facturas. Teniendo a la mano un historial completo de compras a proveedores que dará información valiosa y ayudará a formar estrategias de compras, visualizar movimientos de precios en rangos de tiempo, entre otras cosas</a:t>
            </a:r>
          </a:p>
          <a:p>
            <a:pPr algn="just"/>
            <a:r>
              <a:rPr lang="es-CL" b="1" dirty="0">
                <a:solidFill>
                  <a:schemeClr val="accent1"/>
                </a:solidFill>
              </a:rPr>
              <a:t>Ventas</a:t>
            </a:r>
            <a:r>
              <a:rPr lang="es-CL" dirty="0"/>
              <a:t>: organiza múltiples listas de precios así como también pedidos de ventas. Genera facturas a partir de pedidos pendientes. Tendrá un historial de clientes con información que permita analizar ventas futuras. Ahorré tiempo y simplifique operaciones al automatizar las salidas</a:t>
            </a:r>
          </a:p>
          <a:p>
            <a:pPr algn="just"/>
            <a:r>
              <a:rPr lang="es-CL" b="1" dirty="0">
                <a:solidFill>
                  <a:schemeClr val="accent1"/>
                </a:solidFill>
              </a:rPr>
              <a:t>Recursos humanos</a:t>
            </a:r>
            <a:r>
              <a:rPr lang="es-CL" dirty="0">
                <a:solidFill>
                  <a:schemeClr val="accent1"/>
                </a:solidFill>
              </a:rPr>
              <a:t>: </a:t>
            </a:r>
            <a:r>
              <a:rPr lang="es-CL" dirty="0"/>
              <a:t>permite un manejo flexible de todos los cálculos involucrados en los procesos de nómina, permitiendo gestionar los procesos clave del área de Recursos Humanos. Softland ERP Recursos Humanos y nominas es excelente complemento para cualquiera de las otras áreas.</a:t>
            </a:r>
          </a:p>
        </p:txBody>
      </p:sp>
    </p:spTree>
    <p:extLst>
      <p:ext uri="{BB962C8B-B14F-4D97-AF65-F5344CB8AC3E}">
        <p14:creationId xmlns:p14="http://schemas.microsoft.com/office/powerpoint/2010/main" val="15196322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55E3302-E099-1C43-81F5-7F1CAB74F9AC}"/>
              </a:ext>
            </a:extLst>
          </p:cNvPr>
          <p:cNvSpPr txBox="1"/>
          <p:nvPr/>
        </p:nvSpPr>
        <p:spPr>
          <a:xfrm>
            <a:off x="3155324" y="202912"/>
            <a:ext cx="6761409" cy="523220"/>
          </a:xfrm>
          <a:prstGeom prst="rect">
            <a:avLst/>
          </a:prstGeom>
          <a:noFill/>
        </p:spPr>
        <p:txBody>
          <a:bodyPr wrap="square" rtlCol="0">
            <a:spAutoFit/>
          </a:bodyPr>
          <a:lstStyle/>
          <a:p>
            <a:r>
              <a:rPr lang="es-CL" sz="2800" dirty="0"/>
              <a:t>TABLA COMPARATIVA DE ERP´s </a:t>
            </a:r>
            <a:r>
              <a:rPr lang="es-CL" dirty="0"/>
              <a:t>(1/2)</a:t>
            </a:r>
            <a:endParaRPr lang="es-CL" sz="2800" dirty="0"/>
          </a:p>
        </p:txBody>
      </p:sp>
      <p:pic>
        <p:nvPicPr>
          <p:cNvPr id="10" name="Imagen 9">
            <a:extLst>
              <a:ext uri="{FF2B5EF4-FFF2-40B4-BE49-F238E27FC236}">
                <a16:creationId xmlns:a16="http://schemas.microsoft.com/office/drawing/2014/main" id="{1147760A-4FFA-E049-9329-DAA16292C0D0}"/>
              </a:ext>
            </a:extLst>
          </p:cNvPr>
          <p:cNvPicPr>
            <a:picLocks noChangeAspect="1"/>
          </p:cNvPicPr>
          <p:nvPr/>
        </p:nvPicPr>
        <p:blipFill>
          <a:blip r:embed="rId2"/>
          <a:stretch>
            <a:fillRect/>
          </a:stretch>
        </p:blipFill>
        <p:spPr>
          <a:xfrm>
            <a:off x="0" y="821100"/>
            <a:ext cx="12192000" cy="5679440"/>
          </a:xfrm>
          <a:prstGeom prst="rect">
            <a:avLst/>
          </a:prstGeom>
        </p:spPr>
      </p:pic>
      <p:sp>
        <p:nvSpPr>
          <p:cNvPr id="11" name="Rectángulo 10">
            <a:extLst>
              <a:ext uri="{FF2B5EF4-FFF2-40B4-BE49-F238E27FC236}">
                <a16:creationId xmlns:a16="http://schemas.microsoft.com/office/drawing/2014/main" id="{DC414066-6C4B-6B4F-A159-174841D47529}"/>
              </a:ext>
            </a:extLst>
          </p:cNvPr>
          <p:cNvSpPr/>
          <p:nvPr/>
        </p:nvSpPr>
        <p:spPr>
          <a:xfrm>
            <a:off x="3485881" y="6528130"/>
            <a:ext cx="8826321" cy="253916"/>
          </a:xfrm>
          <a:prstGeom prst="rect">
            <a:avLst/>
          </a:prstGeom>
        </p:spPr>
        <p:txBody>
          <a:bodyPr wrap="square">
            <a:spAutoFit/>
          </a:bodyPr>
          <a:lstStyle/>
          <a:p>
            <a:r>
              <a:rPr lang="es-CL" sz="1050" dirty="0">
                <a:hlinkClick r:id="rId3">
                  <a:extLst>
                    <a:ext uri="{A12FA001-AC4F-418D-AE19-62706E023703}">
                      <ahyp:hlinkClr xmlns:ahyp="http://schemas.microsoft.com/office/drawing/2018/hyperlinkcolor" val="tx"/>
                    </a:ext>
                  </a:extLst>
                </a:hlinkClick>
              </a:rPr>
              <a:t>https://www.comparaerp.cl/?UTM_Medium=adwords&amp;gclid=EAIaIQobChMIzdmDsLrM5QIVVweRCh1iEQi7EAAYASAAEgKhFPD_BwE</a:t>
            </a:r>
            <a:endParaRPr lang="es-CL" sz="1050" dirty="0"/>
          </a:p>
        </p:txBody>
      </p:sp>
    </p:spTree>
    <p:extLst>
      <p:ext uri="{BB962C8B-B14F-4D97-AF65-F5344CB8AC3E}">
        <p14:creationId xmlns:p14="http://schemas.microsoft.com/office/powerpoint/2010/main" val="3040915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1FFCD0A-FBF7-D341-984D-9B27E1845692}"/>
              </a:ext>
            </a:extLst>
          </p:cNvPr>
          <p:cNvPicPr>
            <a:picLocks noChangeAspect="1"/>
          </p:cNvPicPr>
          <p:nvPr/>
        </p:nvPicPr>
        <p:blipFill>
          <a:blip r:embed="rId2"/>
          <a:stretch>
            <a:fillRect/>
          </a:stretch>
        </p:blipFill>
        <p:spPr>
          <a:xfrm>
            <a:off x="0" y="578094"/>
            <a:ext cx="12179121" cy="1128701"/>
          </a:xfrm>
          <a:prstGeom prst="rect">
            <a:avLst/>
          </a:prstGeom>
        </p:spPr>
      </p:pic>
      <p:pic>
        <p:nvPicPr>
          <p:cNvPr id="6" name="Imagen 5">
            <a:extLst>
              <a:ext uri="{FF2B5EF4-FFF2-40B4-BE49-F238E27FC236}">
                <a16:creationId xmlns:a16="http://schemas.microsoft.com/office/drawing/2014/main" id="{6BF402B8-011E-3D4E-B45F-6848429EFF09}"/>
              </a:ext>
            </a:extLst>
          </p:cNvPr>
          <p:cNvPicPr>
            <a:picLocks noChangeAspect="1"/>
          </p:cNvPicPr>
          <p:nvPr/>
        </p:nvPicPr>
        <p:blipFill>
          <a:blip r:embed="rId3"/>
          <a:stretch>
            <a:fillRect/>
          </a:stretch>
        </p:blipFill>
        <p:spPr>
          <a:xfrm>
            <a:off x="0" y="1706795"/>
            <a:ext cx="12192000" cy="5282573"/>
          </a:xfrm>
          <a:prstGeom prst="rect">
            <a:avLst/>
          </a:prstGeom>
        </p:spPr>
      </p:pic>
      <p:sp>
        <p:nvSpPr>
          <p:cNvPr id="7" name="Rectángulo 6">
            <a:extLst>
              <a:ext uri="{FF2B5EF4-FFF2-40B4-BE49-F238E27FC236}">
                <a16:creationId xmlns:a16="http://schemas.microsoft.com/office/drawing/2014/main" id="{30B72073-DDC9-5843-AE74-1281076AD422}"/>
              </a:ext>
            </a:extLst>
          </p:cNvPr>
          <p:cNvSpPr/>
          <p:nvPr/>
        </p:nvSpPr>
        <p:spPr>
          <a:xfrm>
            <a:off x="3439730" y="54874"/>
            <a:ext cx="6580033" cy="523220"/>
          </a:xfrm>
          <a:prstGeom prst="rect">
            <a:avLst/>
          </a:prstGeom>
        </p:spPr>
        <p:txBody>
          <a:bodyPr wrap="square">
            <a:spAutoFit/>
          </a:bodyPr>
          <a:lstStyle/>
          <a:p>
            <a:r>
              <a:rPr lang="es-CL" sz="2800" dirty="0"/>
              <a:t>TABLA COMPARATIVA DE ERP´s </a:t>
            </a:r>
            <a:r>
              <a:rPr lang="es-CL" dirty="0"/>
              <a:t>(2/2)</a:t>
            </a:r>
            <a:endParaRPr lang="es-CL" sz="2800" dirty="0"/>
          </a:p>
        </p:txBody>
      </p:sp>
    </p:spTree>
    <p:extLst>
      <p:ext uri="{BB962C8B-B14F-4D97-AF65-F5344CB8AC3E}">
        <p14:creationId xmlns:p14="http://schemas.microsoft.com/office/powerpoint/2010/main" val="1472392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619BBC-9B95-8C42-BCD7-54853228D6C0}"/>
              </a:ext>
            </a:extLst>
          </p:cNvPr>
          <p:cNvSpPr>
            <a:spLocks noGrp="1"/>
          </p:cNvSpPr>
          <p:nvPr>
            <p:ph type="title"/>
          </p:nvPr>
        </p:nvSpPr>
        <p:spPr/>
        <p:txBody>
          <a:bodyPr/>
          <a:lstStyle/>
          <a:p>
            <a:r>
              <a:rPr lang="es-CL" dirty="0"/>
              <a:t>Otros Tipos de SI… (BPM) </a:t>
            </a:r>
            <a:r>
              <a:rPr lang="es-CL" sz="2000" b="0" dirty="0"/>
              <a:t>(1/9)</a:t>
            </a:r>
            <a:endParaRPr lang="es-CL" b="0" dirty="0"/>
          </a:p>
        </p:txBody>
      </p:sp>
      <p:sp>
        <p:nvSpPr>
          <p:cNvPr id="3" name="Marcador de contenido 2">
            <a:extLst>
              <a:ext uri="{FF2B5EF4-FFF2-40B4-BE49-F238E27FC236}">
                <a16:creationId xmlns:a16="http://schemas.microsoft.com/office/drawing/2014/main" id="{AAE06750-8937-294D-BC24-2E6BAF45BFD9}"/>
              </a:ext>
            </a:extLst>
          </p:cNvPr>
          <p:cNvSpPr>
            <a:spLocks noGrp="1"/>
          </p:cNvSpPr>
          <p:nvPr>
            <p:ph idx="1"/>
          </p:nvPr>
        </p:nvSpPr>
        <p:spPr>
          <a:xfrm>
            <a:off x="164592" y="2398268"/>
            <a:ext cx="4059936" cy="4326922"/>
          </a:xfrm>
        </p:spPr>
        <p:txBody>
          <a:bodyPr>
            <a:normAutofit lnSpcReduction="10000"/>
          </a:bodyPr>
          <a:lstStyle/>
          <a:p>
            <a:pPr algn="just"/>
            <a:r>
              <a:rPr lang="es-CL" sz="2000" b="1" dirty="0">
                <a:solidFill>
                  <a:schemeClr val="accent1"/>
                </a:solidFill>
              </a:rPr>
              <a:t>BPM</a:t>
            </a:r>
            <a:r>
              <a:rPr lang="es-CL" sz="2000" dirty="0"/>
              <a:t> </a:t>
            </a:r>
            <a:r>
              <a:rPr lang="es-CL" sz="1400" dirty="0"/>
              <a:t>(“Business Process Management, </a:t>
            </a:r>
            <a:r>
              <a:rPr lang="es-ES" sz="1400" dirty="0">
                <a:solidFill>
                  <a:srgbClr val="C00000"/>
                </a:solidFill>
              </a:rPr>
              <a:t>Gestión de Procesos de Negocio</a:t>
            </a:r>
            <a:r>
              <a:rPr lang="es-CL" sz="1400" dirty="0"/>
              <a:t>”): </a:t>
            </a:r>
            <a:r>
              <a:rPr lang="es-CL" sz="2000" dirty="0"/>
              <a:t>Es un método aplicado en los procesos de una organización el cual usa el recurso humano y el tecnológico para diseñar, analizar y controlar los procesos de negocio, permitiendo mejorar el flujo de información para obtener rentabilidad y flexibilidad en los procesos que se efectúen dentro de la organización.</a:t>
            </a:r>
          </a:p>
        </p:txBody>
      </p:sp>
      <p:pic>
        <p:nvPicPr>
          <p:cNvPr id="4" name="Imagen 3">
            <a:extLst>
              <a:ext uri="{FF2B5EF4-FFF2-40B4-BE49-F238E27FC236}">
                <a16:creationId xmlns:a16="http://schemas.microsoft.com/office/drawing/2014/main" id="{A4BA0580-53FE-6D45-8B75-CB09B6072AC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9515" y="1682496"/>
            <a:ext cx="7625536" cy="4779832"/>
          </a:xfrm>
          <a:prstGeom prst="rect">
            <a:avLst/>
          </a:prstGeom>
          <a:noFill/>
          <a:ln>
            <a:noFill/>
          </a:ln>
        </p:spPr>
      </p:pic>
      <p:sp>
        <p:nvSpPr>
          <p:cNvPr id="5" name="Rectángulo 4">
            <a:extLst>
              <a:ext uri="{FF2B5EF4-FFF2-40B4-BE49-F238E27FC236}">
                <a16:creationId xmlns:a16="http://schemas.microsoft.com/office/drawing/2014/main" id="{E1D5F63E-D076-BF4B-B00E-2B900550E6DE}"/>
              </a:ext>
            </a:extLst>
          </p:cNvPr>
          <p:cNvSpPr/>
          <p:nvPr/>
        </p:nvSpPr>
        <p:spPr>
          <a:xfrm>
            <a:off x="7548934" y="6462328"/>
            <a:ext cx="4643066" cy="338554"/>
          </a:xfrm>
          <a:prstGeom prst="rect">
            <a:avLst/>
          </a:prstGeom>
        </p:spPr>
        <p:txBody>
          <a:bodyPr wrap="none">
            <a:spAutoFit/>
          </a:bodyPr>
          <a:lstStyle/>
          <a:p>
            <a:pPr>
              <a:spcAft>
                <a:spcPts val="0"/>
              </a:spcAft>
            </a:pPr>
            <a:r>
              <a:rPr lang="es-CL" sz="1600" u="sng" dirty="0">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https://sites.google.com/site/drrc954098/home/bpm</a:t>
            </a:r>
            <a:endParaRPr lang="es-CL"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Llamada rectangular redondeada 5">
            <a:extLst>
              <a:ext uri="{FF2B5EF4-FFF2-40B4-BE49-F238E27FC236}">
                <a16:creationId xmlns:a16="http://schemas.microsoft.com/office/drawing/2014/main" id="{4CCD794C-92E5-554B-A820-93E75D4AF5A0}"/>
              </a:ext>
            </a:extLst>
          </p:cNvPr>
          <p:cNvSpPr/>
          <p:nvPr/>
        </p:nvSpPr>
        <p:spPr>
          <a:xfrm>
            <a:off x="9454896" y="256032"/>
            <a:ext cx="2468880" cy="1173230"/>
          </a:xfrm>
          <a:prstGeom prst="wedgeRoundRectCallout">
            <a:avLst>
              <a:gd name="adj1" fmla="val -7179"/>
              <a:gd name="adj2" fmla="val 90497"/>
              <a:gd name="adj3" fmla="val 1666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s-CL" dirty="0"/>
            </a:br>
            <a:r>
              <a:rPr lang="es-CL" sz="1400" dirty="0">
                <a:solidFill>
                  <a:schemeClr val="bg1"/>
                </a:solidFill>
              </a:rPr>
              <a:t>las personas manejan el negocio, utilizando los datos correctos en el momento adecuado</a:t>
            </a:r>
            <a:endParaRPr lang="es-CL" dirty="0">
              <a:solidFill>
                <a:schemeClr val="bg1"/>
              </a:solidFill>
            </a:endParaRPr>
          </a:p>
        </p:txBody>
      </p:sp>
      <p:sp>
        <p:nvSpPr>
          <p:cNvPr id="7" name="CuadroTexto 6">
            <a:extLst>
              <a:ext uri="{FF2B5EF4-FFF2-40B4-BE49-F238E27FC236}">
                <a16:creationId xmlns:a16="http://schemas.microsoft.com/office/drawing/2014/main" id="{2A705292-3434-9C48-B340-D1DD8F454094}"/>
              </a:ext>
            </a:extLst>
          </p:cNvPr>
          <p:cNvSpPr txBox="1"/>
          <p:nvPr/>
        </p:nvSpPr>
        <p:spPr>
          <a:xfrm>
            <a:off x="8439258" y="5506357"/>
            <a:ext cx="3588150" cy="1046440"/>
          </a:xfrm>
          <a:prstGeom prst="rect">
            <a:avLst/>
          </a:prstGeom>
          <a:noFill/>
        </p:spPr>
        <p:txBody>
          <a:bodyPr wrap="square" rtlCol="0">
            <a:spAutoFit/>
          </a:bodyPr>
          <a:lstStyle/>
          <a:p>
            <a:r>
              <a:rPr lang="es-CL" sz="900" b="1" dirty="0"/>
              <a:t>Customer Service </a:t>
            </a:r>
            <a:r>
              <a:rPr lang="es-CL" sz="900" dirty="0"/>
              <a:t>= </a:t>
            </a:r>
            <a:r>
              <a:rPr lang="es-CL" sz="900" dirty="0">
                <a:solidFill>
                  <a:srgbClr val="C00000"/>
                </a:solidFill>
              </a:rPr>
              <a:t>Servicio al Cliente</a:t>
            </a:r>
          </a:p>
          <a:p>
            <a:r>
              <a:rPr lang="es-CL" sz="900" b="1" dirty="0"/>
              <a:t>Account Administration</a:t>
            </a:r>
            <a:r>
              <a:rPr lang="es-CL" sz="900" dirty="0"/>
              <a:t> = </a:t>
            </a:r>
            <a:r>
              <a:rPr lang="es-ES" sz="900" dirty="0">
                <a:solidFill>
                  <a:srgbClr val="C00000"/>
                </a:solidFill>
              </a:rPr>
              <a:t>Administración de Cuenta</a:t>
            </a:r>
          </a:p>
          <a:p>
            <a:r>
              <a:rPr lang="es-CL" sz="900" b="1" dirty="0"/>
              <a:t>Invoice Reconciliation Teams = </a:t>
            </a:r>
            <a:r>
              <a:rPr lang="es-ES" sz="900" dirty="0">
                <a:solidFill>
                  <a:srgbClr val="C00000"/>
                </a:solidFill>
              </a:rPr>
              <a:t>Equipos de Conciliación de Facturas</a:t>
            </a:r>
          </a:p>
          <a:p>
            <a:r>
              <a:rPr lang="es-ES" sz="900" b="1" dirty="0" err="1"/>
              <a:t>Finance</a:t>
            </a:r>
            <a:r>
              <a:rPr lang="es-ES" sz="900" b="1" dirty="0"/>
              <a:t> &amp; </a:t>
            </a:r>
            <a:r>
              <a:rPr lang="es-ES" sz="900" b="1" dirty="0" err="1"/>
              <a:t>Operations</a:t>
            </a:r>
            <a:r>
              <a:rPr lang="es-ES" sz="900" b="1" dirty="0"/>
              <a:t> = </a:t>
            </a:r>
            <a:r>
              <a:rPr lang="es-ES" sz="900" dirty="0">
                <a:solidFill>
                  <a:srgbClr val="C00000"/>
                </a:solidFill>
              </a:rPr>
              <a:t>Finanzas y Operaciones</a:t>
            </a:r>
          </a:p>
          <a:p>
            <a:r>
              <a:rPr lang="es-ES" sz="900" b="1" dirty="0" err="1"/>
              <a:t>Executive</a:t>
            </a:r>
            <a:r>
              <a:rPr lang="es-ES" sz="900" b="1" dirty="0"/>
              <a:t> Management = </a:t>
            </a:r>
            <a:r>
              <a:rPr lang="es-ES" sz="900" dirty="0">
                <a:solidFill>
                  <a:srgbClr val="C00000"/>
                </a:solidFill>
              </a:rPr>
              <a:t>Gerencia Ejecutiva</a:t>
            </a:r>
            <a:endParaRPr lang="es-ES" sz="900" b="1" dirty="0">
              <a:solidFill>
                <a:srgbClr val="C00000"/>
              </a:solidFill>
            </a:endParaRPr>
          </a:p>
          <a:p>
            <a:endParaRPr lang="es-CL" sz="800" dirty="0">
              <a:solidFill>
                <a:srgbClr val="C00000"/>
              </a:solidFill>
            </a:endParaRPr>
          </a:p>
        </p:txBody>
      </p:sp>
      <p:sp>
        <p:nvSpPr>
          <p:cNvPr id="8" name="CuadroTexto 7">
            <a:extLst>
              <a:ext uri="{FF2B5EF4-FFF2-40B4-BE49-F238E27FC236}">
                <a16:creationId xmlns:a16="http://schemas.microsoft.com/office/drawing/2014/main" id="{6F59AF16-A2D5-DB39-57C8-7E95AF350BD3}"/>
              </a:ext>
            </a:extLst>
          </p:cNvPr>
          <p:cNvSpPr txBox="1"/>
          <p:nvPr/>
        </p:nvSpPr>
        <p:spPr>
          <a:xfrm>
            <a:off x="4589515" y="6029577"/>
            <a:ext cx="1986441" cy="369332"/>
          </a:xfrm>
          <a:prstGeom prst="rect">
            <a:avLst/>
          </a:prstGeom>
          <a:noFill/>
        </p:spPr>
        <p:txBody>
          <a:bodyPr wrap="none" rtlCol="0">
            <a:spAutoFit/>
          </a:bodyPr>
          <a:lstStyle/>
          <a:p>
            <a:r>
              <a:rPr lang="es-CL" sz="900" b="1" dirty="0"/>
              <a:t>ACM</a:t>
            </a:r>
            <a:r>
              <a:rPr lang="es-CL" sz="900" dirty="0"/>
              <a:t> (Access Control Manager)</a:t>
            </a:r>
          </a:p>
          <a:p>
            <a:r>
              <a:rPr lang="es-CL" sz="900" b="1" dirty="0" err="1"/>
              <a:t>Billing</a:t>
            </a:r>
            <a:r>
              <a:rPr lang="es-CL" sz="900" dirty="0"/>
              <a:t> (Facturas)</a:t>
            </a:r>
          </a:p>
        </p:txBody>
      </p:sp>
    </p:spTree>
    <p:extLst>
      <p:ext uri="{BB962C8B-B14F-4D97-AF65-F5344CB8AC3E}">
        <p14:creationId xmlns:p14="http://schemas.microsoft.com/office/powerpoint/2010/main" val="2418878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166D21-5714-7E46-BE75-BD5377C95D07}"/>
              </a:ext>
            </a:extLst>
          </p:cNvPr>
          <p:cNvSpPr>
            <a:spLocks noGrp="1"/>
          </p:cNvSpPr>
          <p:nvPr>
            <p:ph type="title"/>
          </p:nvPr>
        </p:nvSpPr>
        <p:spPr/>
        <p:txBody>
          <a:bodyPr/>
          <a:lstStyle/>
          <a:p>
            <a:r>
              <a:rPr lang="es-CL" dirty="0"/>
              <a:t>Otros Tipos de SI… (BPM) </a:t>
            </a:r>
            <a:r>
              <a:rPr lang="es-CL" sz="2000" b="0" dirty="0"/>
              <a:t>(2/9)</a:t>
            </a:r>
            <a:endParaRPr lang="es-CL" dirty="0"/>
          </a:p>
        </p:txBody>
      </p:sp>
      <p:sp>
        <p:nvSpPr>
          <p:cNvPr id="3" name="Marcador de contenido 2">
            <a:extLst>
              <a:ext uri="{FF2B5EF4-FFF2-40B4-BE49-F238E27FC236}">
                <a16:creationId xmlns:a16="http://schemas.microsoft.com/office/drawing/2014/main" id="{B6F25357-BEA9-0546-BFDA-344775CCB243}"/>
              </a:ext>
            </a:extLst>
          </p:cNvPr>
          <p:cNvSpPr>
            <a:spLocks noGrp="1"/>
          </p:cNvSpPr>
          <p:nvPr>
            <p:ph idx="1"/>
          </p:nvPr>
        </p:nvSpPr>
        <p:spPr>
          <a:xfrm>
            <a:off x="106018" y="2286000"/>
            <a:ext cx="8097824" cy="4882896"/>
          </a:xfrm>
        </p:spPr>
        <p:txBody>
          <a:bodyPr>
            <a:noAutofit/>
          </a:bodyPr>
          <a:lstStyle/>
          <a:p>
            <a:pPr algn="just"/>
            <a:r>
              <a:rPr lang="es-CL" sz="2000" dirty="0"/>
              <a:t>Su uso en una organización facilita directamente los objetivos y los fines aumentando la productividad, eficiencia y efectividad del recurso humano, mejorando la rentabilidad para obtener mejores resultados a nivel empresarial</a:t>
            </a:r>
          </a:p>
          <a:p>
            <a:pPr algn="just"/>
            <a:r>
              <a:rPr lang="es-CL" sz="2000" dirty="0"/>
              <a:t>Se puede usar BPM para diseñar y rediseñar un procesos existente o nuevo permitiendo mejorar la efectividad del mismo generando así mas ganancia</a:t>
            </a:r>
          </a:p>
          <a:p>
            <a:pPr algn="just"/>
            <a:r>
              <a:rPr lang="es-CL" sz="2000" dirty="0"/>
              <a:t>BMP hace seguimiento a los procesos para validar si se cumplen los objetivos y metas establecidas</a:t>
            </a:r>
          </a:p>
          <a:p>
            <a:pPr algn="just"/>
            <a:r>
              <a:rPr lang="es-CL" sz="2000" dirty="0"/>
              <a:t>Permite analizar la información que se genere por medio de la gestión y actividad realizada por el recurso humano</a:t>
            </a:r>
          </a:p>
          <a:p>
            <a:pPr algn="just"/>
            <a:r>
              <a:rPr lang="es-CL" sz="2000" dirty="0"/>
              <a:t> Se apoya de la tecnología para automatizar sus procesos y así sean mas ágiles y efectivos. </a:t>
            </a:r>
          </a:p>
        </p:txBody>
      </p:sp>
      <p:pic>
        <p:nvPicPr>
          <p:cNvPr id="6" name="Imagen 5">
            <a:extLst>
              <a:ext uri="{FF2B5EF4-FFF2-40B4-BE49-F238E27FC236}">
                <a16:creationId xmlns:a16="http://schemas.microsoft.com/office/drawing/2014/main" id="{82857D15-C7E7-F646-9DBC-C6E3A25C741E}"/>
              </a:ext>
            </a:extLst>
          </p:cNvPr>
          <p:cNvPicPr>
            <a:picLocks noChangeAspect="1"/>
          </p:cNvPicPr>
          <p:nvPr/>
        </p:nvPicPr>
        <p:blipFill>
          <a:blip r:embed="rId2"/>
          <a:stretch>
            <a:fillRect/>
          </a:stretch>
        </p:blipFill>
        <p:spPr>
          <a:xfrm>
            <a:off x="8203842" y="3026804"/>
            <a:ext cx="3988158" cy="2324100"/>
          </a:xfrm>
          <a:prstGeom prst="rect">
            <a:avLst/>
          </a:prstGeom>
        </p:spPr>
      </p:pic>
    </p:spTree>
    <p:extLst>
      <p:ext uri="{BB962C8B-B14F-4D97-AF65-F5344CB8AC3E}">
        <p14:creationId xmlns:p14="http://schemas.microsoft.com/office/powerpoint/2010/main" val="24686200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67B95B9-4B66-5847-B605-4F96EA5176B6}"/>
              </a:ext>
            </a:extLst>
          </p:cNvPr>
          <p:cNvPicPr>
            <a:picLocks noChangeAspect="1"/>
          </p:cNvPicPr>
          <p:nvPr/>
        </p:nvPicPr>
        <p:blipFill>
          <a:blip r:embed="rId2"/>
          <a:stretch>
            <a:fillRect/>
          </a:stretch>
        </p:blipFill>
        <p:spPr>
          <a:xfrm>
            <a:off x="1001242" y="778826"/>
            <a:ext cx="10189515" cy="5878006"/>
          </a:xfrm>
          <a:prstGeom prst="rect">
            <a:avLst/>
          </a:prstGeom>
        </p:spPr>
      </p:pic>
      <p:sp>
        <p:nvSpPr>
          <p:cNvPr id="4" name="Título 1">
            <a:extLst>
              <a:ext uri="{FF2B5EF4-FFF2-40B4-BE49-F238E27FC236}">
                <a16:creationId xmlns:a16="http://schemas.microsoft.com/office/drawing/2014/main" id="{3F05AFA9-64E7-FB40-ABB1-5093CD6D5D30}"/>
              </a:ext>
            </a:extLst>
          </p:cNvPr>
          <p:cNvSpPr txBox="1">
            <a:spLocks/>
          </p:cNvSpPr>
          <p:nvPr/>
        </p:nvSpPr>
        <p:spPr>
          <a:xfrm>
            <a:off x="179388" y="44450"/>
            <a:ext cx="10571162" cy="971550"/>
          </a:xfrm>
          <a:prstGeom prst="rect">
            <a:avLst/>
          </a:prstGeom>
        </p:spPr>
        <p:txBody>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CL" dirty="0">
                <a:solidFill>
                  <a:schemeClr val="accent1"/>
                </a:solidFill>
              </a:rPr>
              <a:t>Esquema de un BPM </a:t>
            </a:r>
            <a:r>
              <a:rPr lang="es-CL" sz="2000" b="0" dirty="0">
                <a:solidFill>
                  <a:schemeClr val="accent1"/>
                </a:solidFill>
              </a:rPr>
              <a:t>(3/9)</a:t>
            </a:r>
            <a:r>
              <a:rPr lang="es-CL" sz="2000" dirty="0">
                <a:solidFill>
                  <a:schemeClr val="accent1"/>
                </a:solidFill>
              </a:rPr>
              <a:t> </a:t>
            </a:r>
            <a:endParaRPr lang="es-CL" dirty="0">
              <a:solidFill>
                <a:schemeClr val="accent1"/>
              </a:solidFill>
            </a:endParaRPr>
          </a:p>
        </p:txBody>
      </p:sp>
      <p:sp>
        <p:nvSpPr>
          <p:cNvPr id="5" name="CuadroTexto 4">
            <a:extLst>
              <a:ext uri="{FF2B5EF4-FFF2-40B4-BE49-F238E27FC236}">
                <a16:creationId xmlns:a16="http://schemas.microsoft.com/office/drawing/2014/main" id="{718FB217-4CD4-28E3-7A17-9CB2C3457273}"/>
              </a:ext>
            </a:extLst>
          </p:cNvPr>
          <p:cNvSpPr txBox="1"/>
          <p:nvPr/>
        </p:nvSpPr>
        <p:spPr>
          <a:xfrm>
            <a:off x="0" y="6211669"/>
            <a:ext cx="4545106" cy="646331"/>
          </a:xfrm>
          <a:prstGeom prst="rect">
            <a:avLst/>
          </a:prstGeom>
          <a:noFill/>
        </p:spPr>
        <p:txBody>
          <a:bodyPr wrap="square">
            <a:spAutoFit/>
          </a:bodyPr>
          <a:lstStyle/>
          <a:p>
            <a:pPr algn="just"/>
            <a:r>
              <a:rPr lang="es-CL" sz="1200" b="0" i="0" dirty="0">
                <a:solidFill>
                  <a:schemeClr val="accent1"/>
                </a:solidFill>
                <a:effectLst/>
                <a:latin typeface="arial" panose="020B0604020202020204" pitchFamily="34" charset="0"/>
              </a:rPr>
              <a:t>La </a:t>
            </a:r>
            <a:r>
              <a:rPr lang="es-CL" sz="1200" dirty="0">
                <a:solidFill>
                  <a:schemeClr val="accent1"/>
                </a:solidFill>
                <a:latin typeface="arial" panose="020B0604020202020204" pitchFamily="34" charset="0"/>
              </a:rPr>
              <a:t>Ca</a:t>
            </a:r>
            <a:r>
              <a:rPr lang="es-CL" sz="1200" b="0" i="0" dirty="0">
                <a:solidFill>
                  <a:schemeClr val="accent1"/>
                </a:solidFill>
                <a:effectLst/>
                <a:latin typeface="arial" panose="020B0604020202020204" pitchFamily="34" charset="0"/>
              </a:rPr>
              <a:t>dena de Suministro ( </a:t>
            </a:r>
            <a:r>
              <a:rPr lang="es-CL" sz="1200" b="0" i="0" dirty="0">
                <a:solidFill>
                  <a:srgbClr val="202124"/>
                </a:solidFill>
                <a:effectLst/>
                <a:latin typeface="arial" panose="020B0604020202020204" pitchFamily="34" charset="0"/>
              </a:rPr>
              <a:t>o </a:t>
            </a:r>
            <a:r>
              <a:rPr lang="es-CL" sz="1200" b="0" i="0" dirty="0" err="1">
                <a:solidFill>
                  <a:srgbClr val="202124"/>
                </a:solidFill>
                <a:effectLst/>
                <a:latin typeface="arial" panose="020B0604020202020204" pitchFamily="34" charset="0"/>
              </a:rPr>
              <a:t>supply</a:t>
            </a:r>
            <a:r>
              <a:rPr lang="es-CL" sz="1200" b="0" i="0" dirty="0">
                <a:solidFill>
                  <a:srgbClr val="202124"/>
                </a:solidFill>
                <a:effectLst/>
                <a:latin typeface="arial" panose="020B0604020202020204" pitchFamily="34" charset="0"/>
              </a:rPr>
              <a:t> </a:t>
            </a:r>
            <a:r>
              <a:rPr lang="es-CL" sz="1200" b="0" i="0" dirty="0" err="1">
                <a:solidFill>
                  <a:srgbClr val="202124"/>
                </a:solidFill>
                <a:effectLst/>
                <a:latin typeface="arial" panose="020B0604020202020204" pitchFamily="34" charset="0"/>
              </a:rPr>
              <a:t>chain</a:t>
            </a:r>
            <a:r>
              <a:rPr lang="es-CL" sz="1200" b="0" i="0" dirty="0">
                <a:solidFill>
                  <a:srgbClr val="202124"/>
                </a:solidFill>
                <a:effectLst/>
                <a:latin typeface="arial" panose="020B0604020202020204" pitchFamily="34" charset="0"/>
              </a:rPr>
              <a:t>), es el </a:t>
            </a:r>
            <a:r>
              <a:rPr lang="es-CL" sz="1200" b="1" i="0" dirty="0">
                <a:solidFill>
                  <a:srgbClr val="202124"/>
                </a:solidFill>
                <a:effectLst/>
                <a:latin typeface="arial" panose="020B0604020202020204" pitchFamily="34" charset="0"/>
              </a:rPr>
              <a:t>proceso que se genera desde que el cliente realiza un pedido hasta que el producto o servicio ha sido entregado y cobrado</a:t>
            </a:r>
            <a:endParaRPr lang="es-CL" sz="1200" dirty="0"/>
          </a:p>
        </p:txBody>
      </p:sp>
    </p:spTree>
    <p:extLst>
      <p:ext uri="{BB962C8B-B14F-4D97-AF65-F5344CB8AC3E}">
        <p14:creationId xmlns:p14="http://schemas.microsoft.com/office/powerpoint/2010/main" val="17635910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a de reuniones 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ala de reuniones 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la de reuniones 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{645D7A02-94AB-8945-A321-7F69A2C2D902}tf10001076</Template>
  <TotalTime>5784</TotalTime>
  <Words>1452</Words>
  <Application>Microsoft Macintosh PowerPoint</Application>
  <PresentationFormat>Panorámica</PresentationFormat>
  <Paragraphs>98</Paragraphs>
  <Slides>16</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16</vt:i4>
      </vt:variant>
    </vt:vector>
  </HeadingPairs>
  <TitlesOfParts>
    <vt:vector size="23" baseType="lpstr">
      <vt:lpstr>arial</vt:lpstr>
      <vt:lpstr>arial</vt:lpstr>
      <vt:lpstr>Bradley Hand</vt:lpstr>
      <vt:lpstr>Calibri</vt:lpstr>
      <vt:lpstr>Century Gothic</vt:lpstr>
      <vt:lpstr>Wingdings 3</vt:lpstr>
      <vt:lpstr>Sala de reuniones Ion</vt:lpstr>
      <vt:lpstr>LA ORGANIZACIÓN COMO SISTEMA</vt:lpstr>
      <vt:lpstr>Presentación de PowerPoint</vt:lpstr>
      <vt:lpstr>Otros Tipos de SI… (ERP)</vt:lpstr>
      <vt:lpstr>Componentes de un ERP</vt:lpstr>
      <vt:lpstr>Presentación de PowerPoint</vt:lpstr>
      <vt:lpstr>Presentación de PowerPoint</vt:lpstr>
      <vt:lpstr>Otros Tipos de SI… (BPM) (1/9)</vt:lpstr>
      <vt:lpstr>Otros Tipos de SI… (BPM) (2/9)</vt:lpstr>
      <vt:lpstr>Presentación de PowerPoint</vt:lpstr>
      <vt:lpstr>Otros Tipos de SI… Resumen (4/9)</vt:lpstr>
      <vt:lpstr>Ciclo de vida de los BPM (5/9)</vt:lpstr>
      <vt:lpstr>Ventajas del BPM (6/9)</vt:lpstr>
      <vt:lpstr>BPM en la Práctica (7/9)</vt:lpstr>
      <vt:lpstr>BPM principales ventajas (8/9)</vt:lpstr>
      <vt:lpstr>Otras Ventajas del BPM (9/9)</vt:lpstr>
      <vt:lpstr>FIN DE            ESTA PARTE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Monasterio</dc:creator>
  <cp:lastModifiedBy>Microsoft Office User</cp:lastModifiedBy>
  <cp:revision>103</cp:revision>
  <dcterms:created xsi:type="dcterms:W3CDTF">2019-10-29T21:48:21Z</dcterms:created>
  <dcterms:modified xsi:type="dcterms:W3CDTF">2023-06-06T12:04:53Z</dcterms:modified>
</cp:coreProperties>
</file>